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1.png" ContentType="image/png"/>
  <Override PartName="/ppt/media/image5.png" ContentType="image/png"/>
  <Override PartName="/ppt/media/image13.png" ContentType="image/png"/>
  <Override PartName="/ppt/media/image7.png" ContentType="image/png"/>
  <Override PartName="/ppt/media/image15.png" ContentType="image/png"/>
  <Override PartName="/ppt/media/image4.jpeg" ContentType="image/jpeg"/>
  <Override PartName="/ppt/media/image6.png" ContentType="image/png"/>
  <Override PartName="/ppt/media/image14.png" ContentType="image/png"/>
  <Override PartName="/ppt/media/image10.jpeg" ContentType="image/jpeg"/>
  <Override PartName="/ppt/media/image25.png" ContentType="image/png"/>
  <Override PartName="/ppt/media/image8.jpeg" ContentType="image/jpeg"/>
  <Override PartName="/ppt/media/image17.png" ContentType="image/png"/>
  <Override PartName="/ppt/media/image21.jpeg" ContentType="image/jpeg"/>
  <Override PartName="/ppt/media/image11.png" ContentType="image/png"/>
  <Override PartName="/ppt/media/image9.jpeg" ContentType="image/jpeg"/>
  <Override PartName="/ppt/media/image3.png" ContentType="image/png"/>
  <Override PartName="/ppt/media/image12.jpeg" ContentType="image/jpeg"/>
  <Override PartName="/ppt/media/image19.png" ContentType="image/png"/>
  <Override PartName="/ppt/media/image18.png" ContentType="image/png"/>
  <Override PartName="/ppt/media/image2.jpeg" ContentType="image/jpeg"/>
  <Override PartName="/ppt/media/image22.png" ContentType="image/png"/>
  <Override PartName="/ppt/media/image20.jpeg" ContentType="image/jpeg"/>
  <Override PartName="/ppt/media/image16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3.png" ContentType="image/png"/>
  <Override PartName="/ppt/media/image28.png" ContentType="image/png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40.xml" ContentType="application/vnd.openxmlformats-officedocument.presentationml.slide+xml"/>
  <Override PartName="/ppt/slides/slide26.xml" ContentType="application/vnd.openxmlformats-officedocument.presentationml.slide+xml"/>
  <Override PartName="/ppt/slides/slide41.xml" ContentType="application/vnd.openxmlformats-officedocument.presentationml.slide+xml"/>
  <Override PartName="/ppt/slides/slide27.xml" ContentType="application/vnd.openxmlformats-officedocument.presentationml.slide+xml"/>
  <Override PartName="/ppt/slides/slide42.xml" ContentType="application/vnd.openxmlformats-officedocument.presentationml.slide+xml"/>
  <Override PartName="/ppt/slides/slide37.xml" ContentType="application/vnd.openxmlformats-officedocument.presentationml.slide+xml"/>
  <Override PartName="/ppt/slides/slide28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29.xml" ContentType="application/vnd.openxmlformats-officedocument.presentationml.slide+xml"/>
  <Override PartName="/ppt/slides/slide44.xml" ContentType="application/vnd.openxmlformats-officedocument.presentationml.slide+xml"/>
  <Override PartName="/ppt/slides/_rels/slide47.xml.rels" ContentType="application/vnd.openxmlformats-package.relationships+xml"/>
  <Override PartName="/ppt/slides/_rels/slide2.xml.rels" ContentType="application/vnd.openxmlformats-package.relationships+xml"/>
  <Override PartName="/ppt/slides/_rels/slide46.xml.rels" ContentType="application/vnd.openxmlformats-package.relationships+xml"/>
  <Override PartName="/ppt/slides/_rels/slide1.xml.rels" ContentType="application/vnd.openxmlformats-package.relationships+xml"/>
  <Override PartName="/ppt/slides/_rels/slide45.xml.rels" ContentType="application/vnd.openxmlformats-package.relationships+xml"/>
  <Override PartName="/ppt/slides/_rels/slide39.xml.rels" ContentType="application/vnd.openxmlformats-package.relationships+xml"/>
  <Override PartName="/ppt/slides/_rels/slide44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43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42.xml.rels" ContentType="application/vnd.openxmlformats-package.relationships+xml"/>
  <Override PartName="/ppt/slides/_rels/slide27.xml.rels" ContentType="application/vnd.openxmlformats-package.relationships+xml"/>
  <Override PartName="/ppt/slides/_rels/slide41.xml.rels" ContentType="application/vnd.openxmlformats-package.relationships+xml"/>
  <Override PartName="/ppt/slides/_rels/slide26.xml.rels" ContentType="application/vnd.openxmlformats-package.relationships+xml"/>
  <Override PartName="/ppt/slides/_rels/slide40.xml.rels" ContentType="application/vnd.openxmlformats-package.relationships+xml"/>
  <Override PartName="/ppt/slides/_rels/slide25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33.xml.rels" ContentType="application/vnd.openxmlformats-package.relationships+xml"/>
  <Override PartName="/ppt/slides/_rels/slide8.xml.rels" ContentType="application/vnd.openxmlformats-package.relationships+xml"/>
  <Override PartName="/ppt/slides/_rels/slide32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6.xml.rels" ContentType="application/vnd.openxmlformats-package.relationships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de-DE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de-DE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de-DE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de-DE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8" name=""/>
          <p:cNvSpPr txBox="1"/>
          <p:nvPr/>
        </p:nvSpPr>
        <p:spPr>
          <a:xfrm>
            <a:off x="747720" y="2419560"/>
            <a:ext cx="101001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An Test-driven Development gescheitert? Hier erfährst du,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47720" y="2972160"/>
            <a:ext cx="1359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warum.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47720" y="3886920"/>
            <a:ext cx="5835240" cy="440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830" strike="noStrike" u="none">
                <a:solidFill>
                  <a:srgbClr val="014189"/>
                </a:solidFill>
                <a:uFillTx/>
                <a:latin typeface="Slabo27px"/>
                <a:ea typeface="Slabo27px"/>
              </a:rPr>
              <a:t>Fallen und Missverständnisse vermeiden</a:t>
            </a:r>
            <a:endParaRPr b="0" lang="de-DE" sz="283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"/>
          <p:cNvSpPr/>
          <p:nvPr/>
        </p:nvSpPr>
        <p:spPr>
          <a:xfrm>
            <a:off x="194868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09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2" y="300"/>
                </a:lnTo>
                <a:cubicBezTo>
                  <a:pt x="182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09" y="36"/>
                  <a:pt x="169" y="75"/>
                  <a:pt x="169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" name=""/>
          <p:cNvSpPr/>
          <p:nvPr/>
        </p:nvSpPr>
        <p:spPr>
          <a:xfrm>
            <a:off x="18961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6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2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5" y="222"/>
                  <a:pt x="76" y="262"/>
                </a:cubicBezTo>
                <a:cubicBezTo>
                  <a:pt x="116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8276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207072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183824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7105680" y="704880"/>
            <a:ext cx="4086000" cy="5447880"/>
          </a:xfrm>
          <a:prstGeom prst="rect">
            <a:avLst/>
          </a:prstGeom>
          <a:ln w="0">
            <a:noFill/>
          </a:ln>
        </p:spPr>
      </p:pic>
      <p:sp>
        <p:nvSpPr>
          <p:cNvPr id="168" name=""/>
          <p:cNvSpPr txBox="1"/>
          <p:nvPr/>
        </p:nvSpPr>
        <p:spPr>
          <a:xfrm>
            <a:off x="747720" y="2134080"/>
            <a:ext cx="3978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.. oder "Über 7 Brücken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747720" y="2686320"/>
            <a:ext cx="44204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musst du gehen, 7 dunkle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"/>
          <p:cNvSpPr txBox="1"/>
          <p:nvPr/>
        </p:nvSpPr>
        <p:spPr>
          <a:xfrm>
            <a:off x="747720" y="3238920"/>
            <a:ext cx="31107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Jahre überstehen"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1" name=""/>
          <p:cNvSpPr/>
          <p:nvPr/>
        </p:nvSpPr>
        <p:spPr>
          <a:xfrm>
            <a:off x="752400" y="4076640"/>
            <a:ext cx="2857680" cy="514440"/>
          </a:xfrm>
          <a:custGeom>
            <a:avLst/>
            <a:gdLst/>
            <a:ahLst/>
            <a:rect l="0" t="0" r="r" b="b"/>
            <a:pathLst>
              <a:path w="7938" h="1429">
                <a:moveTo>
                  <a:pt x="0" y="714"/>
                </a:moveTo>
                <a:cubicBezTo>
                  <a:pt x="0" y="691"/>
                  <a:pt x="1" y="667"/>
                  <a:pt x="3" y="644"/>
                </a:cubicBezTo>
                <a:cubicBezTo>
                  <a:pt x="5" y="621"/>
                  <a:pt x="9" y="598"/>
                  <a:pt x="13" y="575"/>
                </a:cubicBezTo>
                <a:cubicBezTo>
                  <a:pt x="18" y="552"/>
                  <a:pt x="24" y="529"/>
                  <a:pt x="30" y="507"/>
                </a:cubicBezTo>
                <a:cubicBezTo>
                  <a:pt x="37" y="484"/>
                  <a:pt x="45" y="462"/>
                  <a:pt x="54" y="441"/>
                </a:cubicBezTo>
                <a:cubicBezTo>
                  <a:pt x="63" y="419"/>
                  <a:pt x="73" y="398"/>
                  <a:pt x="84" y="377"/>
                </a:cubicBezTo>
                <a:cubicBezTo>
                  <a:pt x="95" y="357"/>
                  <a:pt x="107" y="337"/>
                  <a:pt x="120" y="317"/>
                </a:cubicBezTo>
                <a:cubicBezTo>
                  <a:pt x="133" y="298"/>
                  <a:pt x="147" y="279"/>
                  <a:pt x="162" y="261"/>
                </a:cubicBezTo>
                <a:cubicBezTo>
                  <a:pt x="177" y="243"/>
                  <a:pt x="192" y="225"/>
                  <a:pt x="209" y="209"/>
                </a:cubicBezTo>
                <a:cubicBezTo>
                  <a:pt x="225" y="192"/>
                  <a:pt x="243" y="177"/>
                  <a:pt x="261" y="162"/>
                </a:cubicBezTo>
                <a:cubicBezTo>
                  <a:pt x="279" y="147"/>
                  <a:pt x="298" y="133"/>
                  <a:pt x="317" y="120"/>
                </a:cubicBezTo>
                <a:cubicBezTo>
                  <a:pt x="337" y="107"/>
                  <a:pt x="357" y="95"/>
                  <a:pt x="377" y="84"/>
                </a:cubicBezTo>
                <a:cubicBezTo>
                  <a:pt x="398" y="73"/>
                  <a:pt x="419" y="63"/>
                  <a:pt x="441" y="54"/>
                </a:cubicBezTo>
                <a:cubicBezTo>
                  <a:pt x="462" y="45"/>
                  <a:pt x="484" y="37"/>
                  <a:pt x="507" y="30"/>
                </a:cubicBezTo>
                <a:cubicBezTo>
                  <a:pt x="529" y="24"/>
                  <a:pt x="552" y="18"/>
                  <a:pt x="575" y="13"/>
                </a:cubicBezTo>
                <a:cubicBezTo>
                  <a:pt x="598" y="9"/>
                  <a:pt x="621" y="5"/>
                  <a:pt x="644" y="3"/>
                </a:cubicBezTo>
                <a:cubicBezTo>
                  <a:pt x="667" y="1"/>
                  <a:pt x="691" y="0"/>
                  <a:pt x="714" y="0"/>
                </a:cubicBezTo>
                <a:lnTo>
                  <a:pt x="7224" y="0"/>
                </a:lnTo>
                <a:cubicBezTo>
                  <a:pt x="7247" y="0"/>
                  <a:pt x="7271" y="1"/>
                  <a:pt x="7294" y="3"/>
                </a:cubicBezTo>
                <a:cubicBezTo>
                  <a:pt x="7317" y="5"/>
                  <a:pt x="7340" y="9"/>
                  <a:pt x="7363" y="13"/>
                </a:cubicBezTo>
                <a:cubicBezTo>
                  <a:pt x="7386" y="18"/>
                  <a:pt x="7409" y="24"/>
                  <a:pt x="7431" y="30"/>
                </a:cubicBezTo>
                <a:cubicBezTo>
                  <a:pt x="7454" y="37"/>
                  <a:pt x="7476" y="45"/>
                  <a:pt x="7497" y="54"/>
                </a:cubicBezTo>
                <a:cubicBezTo>
                  <a:pt x="7519" y="63"/>
                  <a:pt x="7540" y="73"/>
                  <a:pt x="7561" y="84"/>
                </a:cubicBezTo>
                <a:cubicBezTo>
                  <a:pt x="7581" y="95"/>
                  <a:pt x="7601" y="107"/>
                  <a:pt x="7621" y="120"/>
                </a:cubicBezTo>
                <a:cubicBezTo>
                  <a:pt x="7640" y="133"/>
                  <a:pt x="7659" y="147"/>
                  <a:pt x="7677" y="162"/>
                </a:cubicBezTo>
                <a:cubicBezTo>
                  <a:pt x="7695" y="177"/>
                  <a:pt x="7712" y="192"/>
                  <a:pt x="7729" y="209"/>
                </a:cubicBezTo>
                <a:cubicBezTo>
                  <a:pt x="7746" y="225"/>
                  <a:pt x="7761" y="243"/>
                  <a:pt x="7776" y="261"/>
                </a:cubicBezTo>
                <a:cubicBezTo>
                  <a:pt x="7791" y="279"/>
                  <a:pt x="7805" y="298"/>
                  <a:pt x="7818" y="317"/>
                </a:cubicBezTo>
                <a:cubicBezTo>
                  <a:pt x="7831" y="337"/>
                  <a:pt x="7843" y="357"/>
                  <a:pt x="7854" y="377"/>
                </a:cubicBezTo>
                <a:cubicBezTo>
                  <a:pt x="7865" y="398"/>
                  <a:pt x="7875" y="419"/>
                  <a:pt x="7884" y="441"/>
                </a:cubicBezTo>
                <a:cubicBezTo>
                  <a:pt x="7893" y="462"/>
                  <a:pt x="7901" y="484"/>
                  <a:pt x="7907" y="507"/>
                </a:cubicBezTo>
                <a:cubicBezTo>
                  <a:pt x="7914" y="529"/>
                  <a:pt x="7920" y="552"/>
                  <a:pt x="7924" y="575"/>
                </a:cubicBezTo>
                <a:cubicBezTo>
                  <a:pt x="7929" y="598"/>
                  <a:pt x="7932" y="621"/>
                  <a:pt x="7935" y="644"/>
                </a:cubicBezTo>
                <a:cubicBezTo>
                  <a:pt x="7937" y="667"/>
                  <a:pt x="7938" y="691"/>
                  <a:pt x="7938" y="714"/>
                </a:cubicBezTo>
                <a:cubicBezTo>
                  <a:pt x="7938" y="737"/>
                  <a:pt x="7937" y="761"/>
                  <a:pt x="7935" y="784"/>
                </a:cubicBezTo>
                <a:cubicBezTo>
                  <a:pt x="7932" y="807"/>
                  <a:pt x="7929" y="831"/>
                  <a:pt x="7924" y="854"/>
                </a:cubicBezTo>
                <a:cubicBezTo>
                  <a:pt x="7920" y="877"/>
                  <a:pt x="7914" y="900"/>
                  <a:pt x="7907" y="922"/>
                </a:cubicBezTo>
                <a:cubicBezTo>
                  <a:pt x="7901" y="945"/>
                  <a:pt x="7893" y="967"/>
                  <a:pt x="7884" y="988"/>
                </a:cubicBezTo>
                <a:cubicBezTo>
                  <a:pt x="7875" y="1010"/>
                  <a:pt x="7865" y="1031"/>
                  <a:pt x="7854" y="1052"/>
                </a:cubicBezTo>
                <a:cubicBezTo>
                  <a:pt x="7843" y="1072"/>
                  <a:pt x="7831" y="1092"/>
                  <a:pt x="7818" y="1112"/>
                </a:cubicBezTo>
                <a:cubicBezTo>
                  <a:pt x="7805" y="1131"/>
                  <a:pt x="7791" y="1150"/>
                  <a:pt x="7776" y="1168"/>
                </a:cubicBezTo>
                <a:cubicBezTo>
                  <a:pt x="7761" y="1186"/>
                  <a:pt x="7746" y="1204"/>
                  <a:pt x="7729" y="1220"/>
                </a:cubicBezTo>
                <a:cubicBezTo>
                  <a:pt x="7712" y="1237"/>
                  <a:pt x="7695" y="1252"/>
                  <a:pt x="7677" y="1267"/>
                </a:cubicBezTo>
                <a:cubicBezTo>
                  <a:pt x="7659" y="1282"/>
                  <a:pt x="7640" y="1296"/>
                  <a:pt x="7621" y="1309"/>
                </a:cubicBezTo>
                <a:cubicBezTo>
                  <a:pt x="7601" y="1322"/>
                  <a:pt x="7581" y="1334"/>
                  <a:pt x="7561" y="1345"/>
                </a:cubicBezTo>
                <a:cubicBezTo>
                  <a:pt x="7540" y="1356"/>
                  <a:pt x="7519" y="1366"/>
                  <a:pt x="7497" y="1375"/>
                </a:cubicBezTo>
                <a:cubicBezTo>
                  <a:pt x="7476" y="1384"/>
                  <a:pt x="7454" y="1392"/>
                  <a:pt x="7431" y="1399"/>
                </a:cubicBezTo>
                <a:cubicBezTo>
                  <a:pt x="7409" y="1405"/>
                  <a:pt x="7386" y="1411"/>
                  <a:pt x="7363" y="1416"/>
                </a:cubicBezTo>
                <a:cubicBezTo>
                  <a:pt x="7340" y="1420"/>
                  <a:pt x="7317" y="1424"/>
                  <a:pt x="7294" y="1426"/>
                </a:cubicBezTo>
                <a:cubicBezTo>
                  <a:pt x="7271" y="1428"/>
                  <a:pt x="7247" y="1429"/>
                  <a:pt x="7224" y="1429"/>
                </a:cubicBezTo>
                <a:lnTo>
                  <a:pt x="714" y="1429"/>
                </a:lnTo>
                <a:cubicBezTo>
                  <a:pt x="691" y="1429"/>
                  <a:pt x="667" y="1428"/>
                  <a:pt x="644" y="1426"/>
                </a:cubicBezTo>
                <a:cubicBezTo>
                  <a:pt x="621" y="1424"/>
                  <a:pt x="598" y="1420"/>
                  <a:pt x="575" y="1416"/>
                </a:cubicBezTo>
                <a:cubicBezTo>
                  <a:pt x="552" y="1411"/>
                  <a:pt x="529" y="1405"/>
                  <a:pt x="507" y="1399"/>
                </a:cubicBezTo>
                <a:cubicBezTo>
                  <a:pt x="484" y="1392"/>
                  <a:pt x="462" y="1384"/>
                  <a:pt x="441" y="1375"/>
                </a:cubicBezTo>
                <a:cubicBezTo>
                  <a:pt x="419" y="1366"/>
                  <a:pt x="398" y="1356"/>
                  <a:pt x="377" y="1345"/>
                </a:cubicBezTo>
                <a:cubicBezTo>
                  <a:pt x="357" y="1334"/>
                  <a:pt x="337" y="1322"/>
                  <a:pt x="317" y="1309"/>
                </a:cubicBezTo>
                <a:cubicBezTo>
                  <a:pt x="298" y="1296"/>
                  <a:pt x="279" y="1282"/>
                  <a:pt x="261" y="1267"/>
                </a:cubicBezTo>
                <a:cubicBezTo>
                  <a:pt x="243" y="1252"/>
                  <a:pt x="225" y="1237"/>
                  <a:pt x="209" y="1220"/>
                </a:cubicBezTo>
                <a:cubicBezTo>
                  <a:pt x="192" y="1204"/>
                  <a:pt x="177" y="1186"/>
                  <a:pt x="162" y="1168"/>
                </a:cubicBezTo>
                <a:cubicBezTo>
                  <a:pt x="147" y="1150"/>
                  <a:pt x="133" y="1131"/>
                  <a:pt x="120" y="1112"/>
                </a:cubicBezTo>
                <a:cubicBezTo>
                  <a:pt x="107" y="1092"/>
                  <a:pt x="95" y="1072"/>
                  <a:pt x="84" y="1052"/>
                </a:cubicBezTo>
                <a:cubicBezTo>
                  <a:pt x="73" y="1031"/>
                  <a:pt x="63" y="1010"/>
                  <a:pt x="54" y="988"/>
                </a:cubicBezTo>
                <a:cubicBezTo>
                  <a:pt x="45" y="967"/>
                  <a:pt x="37" y="945"/>
                  <a:pt x="30" y="922"/>
                </a:cubicBezTo>
                <a:cubicBezTo>
                  <a:pt x="24" y="900"/>
                  <a:pt x="18" y="877"/>
                  <a:pt x="13" y="854"/>
                </a:cubicBezTo>
                <a:cubicBezTo>
                  <a:pt x="9" y="831"/>
                  <a:pt x="5" y="807"/>
                  <a:pt x="3" y="784"/>
                </a:cubicBezTo>
                <a:cubicBezTo>
                  <a:pt x="1" y="761"/>
                  <a:pt x="0" y="737"/>
                  <a:pt x="0" y="714"/>
                </a:cubicBezTo>
                <a:close/>
              </a:path>
            </a:pathLst>
          </a:custGeom>
          <a:solidFill>
            <a:srgbClr val="f1f3f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2" name=""/>
          <p:cNvSpPr/>
          <p:nvPr/>
        </p:nvSpPr>
        <p:spPr>
          <a:xfrm>
            <a:off x="968040" y="4278240"/>
            <a:ext cx="87840" cy="111240"/>
          </a:xfrm>
          <a:custGeom>
            <a:avLst/>
            <a:gdLst/>
            <a:ahLst/>
            <a:rect l="0" t="0" r="r" b="b"/>
            <a:pathLst>
              <a:path w="244" h="309">
                <a:moveTo>
                  <a:pt x="0" y="0"/>
                </a:moveTo>
                <a:lnTo>
                  <a:pt x="0" y="309"/>
                </a:lnTo>
                <a:lnTo>
                  <a:pt x="244" y="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1072800" y="4157640"/>
            <a:ext cx="511560" cy="3564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1072800" y="4157280"/>
            <a:ext cx="512280" cy="357120"/>
          </a:xfrm>
          <a:custGeom>
            <a:avLst/>
            <a:gdLst/>
            <a:ahLst/>
            <a:rect l="0" t="0" r="r" b="b"/>
            <a:pathLst>
              <a:path w="1423" h="992">
                <a:moveTo>
                  <a:pt x="0" y="0"/>
                </a:moveTo>
                <a:lnTo>
                  <a:pt x="1423" y="0"/>
                </a:lnTo>
                <a:lnTo>
                  <a:pt x="1423" y="992"/>
                </a:lnTo>
                <a:lnTo>
                  <a:pt x="0" y="9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6" name=""/>
          <p:cNvSpPr txBox="1"/>
          <p:nvPr/>
        </p:nvSpPr>
        <p:spPr>
          <a:xfrm>
            <a:off x="1200240" y="4278960"/>
            <a:ext cx="25884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0:00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4"/>
          <a:stretch/>
        </p:blipFill>
        <p:spPr>
          <a:xfrm>
            <a:off x="1365480" y="4154400"/>
            <a:ext cx="591120" cy="359280"/>
          </a:xfrm>
          <a:prstGeom prst="rect">
            <a:avLst/>
          </a:prstGeom>
          <a:ln w="0">
            <a:noFill/>
          </a:ln>
        </p:spPr>
      </p:pic>
      <p:sp>
        <p:nvSpPr>
          <p:cNvPr id="178" name=""/>
          <p:cNvSpPr/>
          <p:nvPr/>
        </p:nvSpPr>
        <p:spPr>
          <a:xfrm>
            <a:off x="1365480" y="4154400"/>
            <a:ext cx="591480" cy="360000"/>
          </a:xfrm>
          <a:custGeom>
            <a:avLst/>
            <a:gdLst/>
            <a:ahLst/>
            <a:rect l="0" t="0" r="r" b="b"/>
            <a:pathLst>
              <a:path w="1643" h="1000">
                <a:moveTo>
                  <a:pt x="0" y="0"/>
                </a:moveTo>
                <a:lnTo>
                  <a:pt x="1643" y="0"/>
                </a:lnTo>
                <a:lnTo>
                  <a:pt x="164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9" name=""/>
          <p:cNvSpPr txBox="1"/>
          <p:nvPr/>
        </p:nvSpPr>
        <p:spPr>
          <a:xfrm>
            <a:off x="1200240" y="4278960"/>
            <a:ext cx="62748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0:00 / 0:28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"/>
          <p:cNvSpPr/>
          <p:nvPr/>
        </p:nvSpPr>
        <p:spPr>
          <a:xfrm>
            <a:off x="1981080" y="4314600"/>
            <a:ext cx="771840" cy="38520"/>
          </a:xfrm>
          <a:custGeom>
            <a:avLst/>
            <a:gdLst/>
            <a:ahLst/>
            <a:rect l="0" t="0" r="r" b="b"/>
            <a:pathLst>
              <a:path w="2144" h="107">
                <a:moveTo>
                  <a:pt x="0" y="54"/>
                </a:moveTo>
                <a:cubicBezTo>
                  <a:pt x="0" y="47"/>
                  <a:pt x="1" y="40"/>
                  <a:pt x="4" y="33"/>
                </a:cubicBezTo>
                <a:cubicBezTo>
                  <a:pt x="7" y="26"/>
                  <a:pt x="10" y="21"/>
                  <a:pt x="15" y="16"/>
                </a:cubicBezTo>
                <a:cubicBezTo>
                  <a:pt x="20" y="11"/>
                  <a:pt x="26" y="7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091" y="0"/>
                </a:lnTo>
                <a:cubicBezTo>
                  <a:pt x="2098" y="0"/>
                  <a:pt x="2105" y="1"/>
                  <a:pt x="2111" y="4"/>
                </a:cubicBezTo>
                <a:cubicBezTo>
                  <a:pt x="2118" y="7"/>
                  <a:pt x="2123" y="11"/>
                  <a:pt x="2128" y="16"/>
                </a:cubicBezTo>
                <a:cubicBezTo>
                  <a:pt x="2133" y="21"/>
                  <a:pt x="2137" y="26"/>
                  <a:pt x="2140" y="33"/>
                </a:cubicBezTo>
                <a:cubicBezTo>
                  <a:pt x="2143" y="40"/>
                  <a:pt x="2144" y="47"/>
                  <a:pt x="2144" y="54"/>
                </a:cubicBezTo>
                <a:cubicBezTo>
                  <a:pt x="2144" y="61"/>
                  <a:pt x="2143" y="68"/>
                  <a:pt x="2140" y="74"/>
                </a:cubicBezTo>
                <a:cubicBezTo>
                  <a:pt x="2137" y="81"/>
                  <a:pt x="2133" y="86"/>
                  <a:pt x="2128" y="91"/>
                </a:cubicBezTo>
                <a:cubicBezTo>
                  <a:pt x="2123" y="96"/>
                  <a:pt x="2118" y="100"/>
                  <a:pt x="2111" y="103"/>
                </a:cubicBezTo>
                <a:cubicBezTo>
                  <a:pt x="2105" y="106"/>
                  <a:pt x="2098" y="107"/>
                  <a:pt x="2091" y="107"/>
                </a:cubicBezTo>
                <a:lnTo>
                  <a:pt x="53" y="107"/>
                </a:lnTo>
                <a:cubicBezTo>
                  <a:pt x="46" y="107"/>
                  <a:pt x="39" y="106"/>
                  <a:pt x="32" y="103"/>
                </a:cubicBezTo>
                <a:cubicBezTo>
                  <a:pt x="26" y="100"/>
                  <a:pt x="20" y="96"/>
                  <a:pt x="15" y="91"/>
                </a:cubicBezTo>
                <a:cubicBezTo>
                  <a:pt x="10" y="86"/>
                  <a:pt x="7" y="81"/>
                  <a:pt x="4" y="74"/>
                </a:cubicBezTo>
                <a:cubicBezTo>
                  <a:pt x="1" y="68"/>
                  <a:pt x="0" y="61"/>
                  <a:pt x="0" y="54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1" name=""/>
          <p:cNvSpPr/>
          <p:nvPr/>
        </p:nvSpPr>
        <p:spPr>
          <a:xfrm>
            <a:off x="1981080" y="4314600"/>
            <a:ext cx="771840" cy="38520"/>
          </a:xfrm>
          <a:custGeom>
            <a:avLst/>
            <a:gdLst/>
            <a:ahLst/>
            <a:rect l="0" t="0" r="r" b="b"/>
            <a:pathLst>
              <a:path w="2144" h="107">
                <a:moveTo>
                  <a:pt x="0" y="54"/>
                </a:moveTo>
                <a:cubicBezTo>
                  <a:pt x="0" y="47"/>
                  <a:pt x="1" y="40"/>
                  <a:pt x="4" y="33"/>
                </a:cubicBezTo>
                <a:cubicBezTo>
                  <a:pt x="7" y="26"/>
                  <a:pt x="10" y="21"/>
                  <a:pt x="15" y="16"/>
                </a:cubicBezTo>
                <a:cubicBezTo>
                  <a:pt x="20" y="11"/>
                  <a:pt x="26" y="7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091" y="0"/>
                </a:lnTo>
                <a:cubicBezTo>
                  <a:pt x="2098" y="0"/>
                  <a:pt x="2105" y="1"/>
                  <a:pt x="2111" y="4"/>
                </a:cubicBezTo>
                <a:cubicBezTo>
                  <a:pt x="2118" y="7"/>
                  <a:pt x="2123" y="11"/>
                  <a:pt x="2128" y="16"/>
                </a:cubicBezTo>
                <a:cubicBezTo>
                  <a:pt x="2133" y="21"/>
                  <a:pt x="2137" y="26"/>
                  <a:pt x="2140" y="33"/>
                </a:cubicBezTo>
                <a:cubicBezTo>
                  <a:pt x="2143" y="40"/>
                  <a:pt x="2144" y="47"/>
                  <a:pt x="2144" y="54"/>
                </a:cubicBezTo>
                <a:cubicBezTo>
                  <a:pt x="2144" y="61"/>
                  <a:pt x="2143" y="68"/>
                  <a:pt x="2140" y="74"/>
                </a:cubicBezTo>
                <a:cubicBezTo>
                  <a:pt x="2137" y="81"/>
                  <a:pt x="2133" y="86"/>
                  <a:pt x="2128" y="91"/>
                </a:cubicBezTo>
                <a:cubicBezTo>
                  <a:pt x="2123" y="96"/>
                  <a:pt x="2118" y="100"/>
                  <a:pt x="2111" y="103"/>
                </a:cubicBezTo>
                <a:cubicBezTo>
                  <a:pt x="2105" y="106"/>
                  <a:pt x="2098" y="107"/>
                  <a:pt x="2091" y="107"/>
                </a:cubicBezTo>
                <a:lnTo>
                  <a:pt x="53" y="107"/>
                </a:lnTo>
                <a:cubicBezTo>
                  <a:pt x="46" y="107"/>
                  <a:pt x="39" y="106"/>
                  <a:pt x="32" y="103"/>
                </a:cubicBezTo>
                <a:cubicBezTo>
                  <a:pt x="26" y="100"/>
                  <a:pt x="20" y="96"/>
                  <a:pt x="15" y="91"/>
                </a:cubicBezTo>
                <a:cubicBezTo>
                  <a:pt x="10" y="86"/>
                  <a:pt x="7" y="81"/>
                  <a:pt x="4" y="74"/>
                </a:cubicBezTo>
                <a:cubicBezTo>
                  <a:pt x="1" y="68"/>
                  <a:pt x="0" y="61"/>
                  <a:pt x="0" y="54"/>
                </a:cubicBezTo>
                <a:close/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2" name=""/>
          <p:cNvSpPr/>
          <p:nvPr/>
        </p:nvSpPr>
        <p:spPr>
          <a:xfrm>
            <a:off x="2985840" y="4264200"/>
            <a:ext cx="143280" cy="139320"/>
          </a:xfrm>
          <a:custGeom>
            <a:avLst/>
            <a:gdLst/>
            <a:ahLst/>
            <a:rect l="0" t="0" r="r" b="b"/>
            <a:pathLst>
              <a:path w="398" h="387">
                <a:moveTo>
                  <a:pt x="0" y="127"/>
                </a:moveTo>
                <a:lnTo>
                  <a:pt x="0" y="259"/>
                </a:lnTo>
                <a:lnTo>
                  <a:pt x="88" y="259"/>
                </a:lnTo>
                <a:lnTo>
                  <a:pt x="199" y="370"/>
                </a:lnTo>
                <a:lnTo>
                  <a:pt x="199" y="17"/>
                </a:lnTo>
                <a:lnTo>
                  <a:pt x="88" y="127"/>
                </a:lnTo>
                <a:lnTo>
                  <a:pt x="0" y="127"/>
                </a:lnTo>
                <a:moveTo>
                  <a:pt x="299" y="193"/>
                </a:moveTo>
                <a:cubicBezTo>
                  <a:pt x="299" y="154"/>
                  <a:pt x="276" y="121"/>
                  <a:pt x="244" y="104"/>
                </a:cubicBezTo>
                <a:lnTo>
                  <a:pt x="244" y="282"/>
                </a:lnTo>
                <a:cubicBezTo>
                  <a:pt x="276" y="266"/>
                  <a:pt x="299" y="232"/>
                  <a:pt x="299" y="193"/>
                </a:cubicBezTo>
                <a:moveTo>
                  <a:pt x="244" y="0"/>
                </a:moveTo>
                <a:lnTo>
                  <a:pt x="244" y="45"/>
                </a:lnTo>
                <a:cubicBezTo>
                  <a:pt x="307" y="64"/>
                  <a:pt x="354" y="123"/>
                  <a:pt x="354" y="193"/>
                </a:cubicBezTo>
                <a:cubicBezTo>
                  <a:pt x="354" y="263"/>
                  <a:pt x="307" y="323"/>
                  <a:pt x="244" y="342"/>
                </a:cubicBezTo>
                <a:lnTo>
                  <a:pt x="244" y="387"/>
                </a:lnTo>
                <a:cubicBezTo>
                  <a:pt x="332" y="367"/>
                  <a:pt x="398" y="287"/>
                  <a:pt x="398" y="193"/>
                </a:cubicBezTo>
                <a:cubicBezTo>
                  <a:pt x="398" y="99"/>
                  <a:pt x="332" y="20"/>
                  <a:pt x="244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3" name=""/>
          <p:cNvSpPr/>
          <p:nvPr/>
        </p:nvSpPr>
        <p:spPr>
          <a:xfrm>
            <a:off x="3346200" y="427032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4"/>
                </a:moveTo>
                <a:cubicBezTo>
                  <a:pt x="89" y="50"/>
                  <a:pt x="88" y="55"/>
                  <a:pt x="86" y="61"/>
                </a:cubicBezTo>
                <a:cubicBezTo>
                  <a:pt x="84" y="67"/>
                  <a:pt x="81" y="72"/>
                  <a:pt x="75" y="76"/>
                </a:cubicBezTo>
                <a:cubicBezTo>
                  <a:pt x="71" y="80"/>
                  <a:pt x="67" y="83"/>
                  <a:pt x="61" y="85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5"/>
                </a:cubicBezTo>
                <a:cubicBezTo>
                  <a:pt x="22" y="83"/>
                  <a:pt x="17" y="80"/>
                  <a:pt x="13" y="76"/>
                </a:cubicBezTo>
                <a:cubicBezTo>
                  <a:pt x="9" y="72"/>
                  <a:pt x="6" y="67"/>
                  <a:pt x="4" y="61"/>
                </a:cubicBezTo>
                <a:cubicBezTo>
                  <a:pt x="1" y="55"/>
                  <a:pt x="0" y="50"/>
                  <a:pt x="0" y="44"/>
                </a:cubicBezTo>
                <a:cubicBezTo>
                  <a:pt x="0" y="38"/>
                  <a:pt x="1" y="32"/>
                  <a:pt x="4" y="27"/>
                </a:cubicBezTo>
                <a:cubicBezTo>
                  <a:pt x="6" y="21"/>
                  <a:pt x="9" y="17"/>
                  <a:pt x="13" y="13"/>
                </a:cubicBezTo>
                <a:cubicBezTo>
                  <a:pt x="17" y="8"/>
                  <a:pt x="22" y="5"/>
                  <a:pt x="27" y="3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3"/>
                </a:cubicBezTo>
                <a:cubicBezTo>
                  <a:pt x="67" y="5"/>
                  <a:pt x="71" y="8"/>
                  <a:pt x="75" y="13"/>
                </a:cubicBezTo>
                <a:cubicBezTo>
                  <a:pt x="81" y="17"/>
                  <a:pt x="84" y="21"/>
                  <a:pt x="86" y="27"/>
                </a:cubicBezTo>
                <a:cubicBezTo>
                  <a:pt x="88" y="32"/>
                  <a:pt x="89" y="38"/>
                  <a:pt x="89" y="4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4" name=""/>
          <p:cNvSpPr/>
          <p:nvPr/>
        </p:nvSpPr>
        <p:spPr>
          <a:xfrm>
            <a:off x="3346200" y="431784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5"/>
                </a:moveTo>
                <a:cubicBezTo>
                  <a:pt x="89" y="51"/>
                  <a:pt x="88" y="57"/>
                  <a:pt x="86" y="62"/>
                </a:cubicBezTo>
                <a:cubicBezTo>
                  <a:pt x="84" y="67"/>
                  <a:pt x="81" y="72"/>
                  <a:pt x="75" y="76"/>
                </a:cubicBezTo>
                <a:cubicBezTo>
                  <a:pt x="71" y="80"/>
                  <a:pt x="67" y="84"/>
                  <a:pt x="61" y="86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6"/>
                </a:cubicBezTo>
                <a:cubicBezTo>
                  <a:pt x="22" y="84"/>
                  <a:pt x="17" y="80"/>
                  <a:pt x="13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1" y="57"/>
                  <a:pt x="0" y="51"/>
                  <a:pt x="0" y="45"/>
                </a:cubicBezTo>
                <a:cubicBezTo>
                  <a:pt x="0" y="39"/>
                  <a:pt x="1" y="34"/>
                  <a:pt x="4" y="28"/>
                </a:cubicBezTo>
                <a:cubicBezTo>
                  <a:pt x="6" y="23"/>
                  <a:pt x="9" y="17"/>
                  <a:pt x="13" y="13"/>
                </a:cubicBezTo>
                <a:cubicBezTo>
                  <a:pt x="17" y="9"/>
                  <a:pt x="22" y="6"/>
                  <a:pt x="27" y="3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3"/>
                </a:cubicBezTo>
                <a:cubicBezTo>
                  <a:pt x="67" y="6"/>
                  <a:pt x="71" y="9"/>
                  <a:pt x="75" y="13"/>
                </a:cubicBezTo>
                <a:cubicBezTo>
                  <a:pt x="81" y="17"/>
                  <a:pt x="84" y="23"/>
                  <a:pt x="86" y="28"/>
                </a:cubicBezTo>
                <a:cubicBezTo>
                  <a:pt x="88" y="34"/>
                  <a:pt x="89" y="39"/>
                  <a:pt x="89" y="4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5" name=""/>
          <p:cNvSpPr/>
          <p:nvPr/>
        </p:nvSpPr>
        <p:spPr>
          <a:xfrm>
            <a:off x="3346200" y="436536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4"/>
                </a:moveTo>
                <a:cubicBezTo>
                  <a:pt x="89" y="50"/>
                  <a:pt x="88" y="56"/>
                  <a:pt x="86" y="61"/>
                </a:cubicBezTo>
                <a:cubicBezTo>
                  <a:pt x="84" y="68"/>
                  <a:pt x="81" y="72"/>
                  <a:pt x="75" y="77"/>
                </a:cubicBezTo>
                <a:cubicBezTo>
                  <a:pt x="71" y="81"/>
                  <a:pt x="67" y="84"/>
                  <a:pt x="61" y="86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6"/>
                </a:cubicBezTo>
                <a:cubicBezTo>
                  <a:pt x="22" y="84"/>
                  <a:pt x="17" y="81"/>
                  <a:pt x="13" y="77"/>
                </a:cubicBezTo>
                <a:cubicBezTo>
                  <a:pt x="9" y="72"/>
                  <a:pt x="6" y="68"/>
                  <a:pt x="4" y="61"/>
                </a:cubicBezTo>
                <a:cubicBezTo>
                  <a:pt x="1" y="56"/>
                  <a:pt x="0" y="50"/>
                  <a:pt x="0" y="44"/>
                </a:cubicBezTo>
                <a:cubicBezTo>
                  <a:pt x="0" y="38"/>
                  <a:pt x="1" y="33"/>
                  <a:pt x="4" y="27"/>
                </a:cubicBezTo>
                <a:cubicBezTo>
                  <a:pt x="6" y="22"/>
                  <a:pt x="9" y="17"/>
                  <a:pt x="13" y="13"/>
                </a:cubicBezTo>
                <a:cubicBezTo>
                  <a:pt x="17" y="9"/>
                  <a:pt x="22" y="6"/>
                  <a:pt x="27" y="4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4"/>
                </a:cubicBezTo>
                <a:cubicBezTo>
                  <a:pt x="67" y="6"/>
                  <a:pt x="71" y="9"/>
                  <a:pt x="75" y="13"/>
                </a:cubicBezTo>
                <a:cubicBezTo>
                  <a:pt x="81" y="17"/>
                  <a:pt x="84" y="22"/>
                  <a:pt x="86" y="27"/>
                </a:cubicBezTo>
                <a:cubicBezTo>
                  <a:pt x="88" y="33"/>
                  <a:pt x="89" y="38"/>
                  <a:pt x="89" y="4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6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7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1497960" y="4278960"/>
            <a:ext cx="33228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/ 0:28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9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95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6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7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8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9" name=""/>
          <p:cNvSpPr txBox="1"/>
          <p:nvPr/>
        </p:nvSpPr>
        <p:spPr>
          <a:xfrm>
            <a:off x="117705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 txBox="1"/>
          <p:nvPr/>
        </p:nvSpPr>
        <p:spPr>
          <a:xfrm>
            <a:off x="747720" y="2534040"/>
            <a:ext cx="14576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747720" y="3086280"/>
            <a:ext cx="3438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Softwareentwickler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7" name=""/>
          <p:cNvSpPr txBox="1"/>
          <p:nvPr/>
        </p:nvSpPr>
        <p:spPr>
          <a:xfrm>
            <a:off x="747720" y="3638880"/>
            <a:ext cx="320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schreiben Unittest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0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1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217" name=""/>
          <p:cNvSpPr txBox="1"/>
          <p:nvPr/>
        </p:nvSpPr>
        <p:spPr>
          <a:xfrm>
            <a:off x="747720" y="1019520"/>
            <a:ext cx="8267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Softwareentwickler schreiben Unittest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8" name=""/>
          <p:cNvSpPr/>
          <p:nvPr/>
        </p:nvSpPr>
        <p:spPr>
          <a:xfrm>
            <a:off x="1047600" y="28000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8"/>
                  <a:pt x="65" y="18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8"/>
                  <a:pt x="214" y="28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9" name=""/>
          <p:cNvSpPr txBox="1"/>
          <p:nvPr/>
        </p:nvSpPr>
        <p:spPr>
          <a:xfrm>
            <a:off x="747720" y="1924920"/>
            <a:ext cx="4703040" cy="440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830" strike="noStrike" u="none">
                <a:solidFill>
                  <a:srgbClr val="014189"/>
                </a:solidFill>
                <a:uFillTx/>
                <a:latin typeface="Slabo27px"/>
                <a:ea typeface="Slabo27px"/>
              </a:rPr>
              <a:t>Falsches Verständnis von "Unit" .</a:t>
            </a:r>
            <a:endParaRPr b="0" lang="de-DE" sz="283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1300320" y="2653920"/>
            <a:ext cx="9633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alte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Wikipedia deﬁnition: "Unit testing refers to verifying the behavior of a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1300320" y="3063240"/>
            <a:ext cx="9639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relatively small portion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of the code, a unit, in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isolation from the rest of the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2" name=""/>
          <p:cNvSpPr txBox="1"/>
          <p:nvPr/>
        </p:nvSpPr>
        <p:spPr>
          <a:xfrm>
            <a:off x="1300320" y="3482280"/>
            <a:ext cx="9779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codebase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. A unit is often a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function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, module,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method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or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class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. [21] To isolate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3" name=""/>
          <p:cNvSpPr/>
          <p:nvPr/>
        </p:nvSpPr>
        <p:spPr>
          <a:xfrm>
            <a:off x="1047600" y="46098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4" name=""/>
          <p:cNvSpPr txBox="1"/>
          <p:nvPr/>
        </p:nvSpPr>
        <p:spPr>
          <a:xfrm>
            <a:off x="1300320" y="3891960"/>
            <a:ext cx="75783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the unit, a test substitutes dependences with test doubles."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5" name=""/>
          <p:cNvSpPr txBox="1"/>
          <p:nvPr/>
        </p:nvSpPr>
        <p:spPr>
          <a:xfrm>
            <a:off x="1300320" y="4463640"/>
            <a:ext cx="9856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Wikipedia neu: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Unit testing, a.k.a. component or module testing, is a form of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1300320" y="4872960"/>
            <a:ext cx="9889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software testing by which isolated source code is tested to validate expected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7" name=""/>
          <p:cNvSpPr txBox="1"/>
          <p:nvPr/>
        </p:nvSpPr>
        <p:spPr>
          <a:xfrm>
            <a:off x="1300320" y="5292000"/>
            <a:ext cx="1210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behavior.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1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2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60948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238" name=""/>
          <p:cNvSpPr txBox="1"/>
          <p:nvPr/>
        </p:nvSpPr>
        <p:spPr>
          <a:xfrm>
            <a:off x="6843600" y="1695600"/>
            <a:ext cx="24069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TDD 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9" name=""/>
          <p:cNvSpPr txBox="1"/>
          <p:nvPr/>
        </p:nvSpPr>
        <p:spPr>
          <a:xfrm>
            <a:off x="9249840" y="1711080"/>
            <a:ext cx="441720" cy="489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3480" strike="noStrike" u="none">
                <a:solidFill>
                  <a:srgbClr val="060265"/>
                </a:solidFill>
                <a:uFillTx/>
                <a:latin typeface="Times New Roman"/>
                <a:ea typeface="Times New Roman"/>
              </a:rPr>
              <a:t>≠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0" name=""/>
          <p:cNvSpPr/>
          <p:nvPr/>
        </p:nvSpPr>
        <p:spPr>
          <a:xfrm>
            <a:off x="7143480" y="324792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3"/>
                </a:moveTo>
                <a:cubicBezTo>
                  <a:pt x="266" y="151"/>
                  <a:pt x="262" y="167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7"/>
                  <a:pt x="0" y="151"/>
                  <a:pt x="0" y="133"/>
                </a:cubicBezTo>
                <a:cubicBezTo>
                  <a:pt x="0" y="116"/>
                  <a:pt x="4" y="99"/>
                  <a:pt x="10" y="81"/>
                </a:cubicBezTo>
                <a:cubicBezTo>
                  <a:pt x="17" y="65"/>
                  <a:pt x="27" y="51"/>
                  <a:pt x="39" y="39"/>
                </a:cubicBezTo>
                <a:cubicBezTo>
                  <a:pt x="51" y="26"/>
                  <a:pt x="66" y="17"/>
                  <a:pt x="82" y="10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5" y="26"/>
                  <a:pt x="227" y="39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1" name=""/>
          <p:cNvSpPr txBox="1"/>
          <p:nvPr/>
        </p:nvSpPr>
        <p:spPr>
          <a:xfrm>
            <a:off x="6843600" y="2248200"/>
            <a:ext cx="19486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Unittesting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2" name=""/>
          <p:cNvSpPr txBox="1"/>
          <p:nvPr/>
        </p:nvSpPr>
        <p:spPr>
          <a:xfrm>
            <a:off x="7396200" y="3101400"/>
            <a:ext cx="3480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Unit-Tests laut Wikipedia-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3" name=""/>
          <p:cNvSpPr txBox="1"/>
          <p:nvPr/>
        </p:nvSpPr>
        <p:spPr>
          <a:xfrm>
            <a:off x="7396200" y="3520440"/>
            <a:ext cx="3588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Deﬁnition konzentriert sich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4" name=""/>
          <p:cNvSpPr txBox="1"/>
          <p:nvPr/>
        </p:nvSpPr>
        <p:spPr>
          <a:xfrm>
            <a:off x="7396200" y="3930120"/>
            <a:ext cx="3750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auf die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Isolation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von Fehlern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5" name=""/>
          <p:cNvSpPr txBox="1"/>
          <p:nvPr/>
        </p:nvSpPr>
        <p:spPr>
          <a:xfrm>
            <a:off x="7396200" y="4349160"/>
            <a:ext cx="1075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in einer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6" name=""/>
          <p:cNvSpPr txBox="1"/>
          <p:nvPr/>
        </p:nvSpPr>
        <p:spPr>
          <a:xfrm>
            <a:off x="8542800" y="4349160"/>
            <a:ext cx="593280" cy="376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24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Unit</a:t>
            </a:r>
            <a:endParaRPr b="0" lang="de-DE" sz="224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9044640" y="4349160"/>
            <a:ext cx="1392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durch 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8" name=""/>
          <p:cNvSpPr txBox="1"/>
          <p:nvPr/>
        </p:nvSpPr>
        <p:spPr>
          <a:xfrm>
            <a:off x="7396200" y="4758840"/>
            <a:ext cx="3417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Einsatz von Test-Doubles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9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50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51" name=""/>
          <p:cNvSpPr txBox="1"/>
          <p:nvPr/>
        </p:nvSpPr>
        <p:spPr>
          <a:xfrm>
            <a:off x="638172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2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3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1047600" y="28666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59" name=""/>
          <p:cNvSpPr txBox="1"/>
          <p:nvPr/>
        </p:nvSpPr>
        <p:spPr>
          <a:xfrm>
            <a:off x="747720" y="1867320"/>
            <a:ext cx="79398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Das große "Unit" Missverständnis (1)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0" name=""/>
          <p:cNvSpPr/>
          <p:nvPr/>
        </p:nvSpPr>
        <p:spPr>
          <a:xfrm>
            <a:off x="1047600" y="335268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1" name=""/>
          <p:cNvSpPr txBox="1"/>
          <p:nvPr/>
        </p:nvSpPr>
        <p:spPr>
          <a:xfrm>
            <a:off x="1300320" y="2720520"/>
            <a:ext cx="2824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Isolation der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Test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 JA!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2" name=""/>
          <p:cNvSpPr/>
          <p:nvPr/>
        </p:nvSpPr>
        <p:spPr>
          <a:xfrm>
            <a:off x="1047600" y="38383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3" name=""/>
          <p:cNvSpPr txBox="1"/>
          <p:nvPr/>
        </p:nvSpPr>
        <p:spPr>
          <a:xfrm>
            <a:off x="1300320" y="3206160"/>
            <a:ext cx="10093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Isolation der getesteten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"Units"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durch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"test doubles"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 vermeide wenn möglich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4" name=""/>
          <p:cNvSpPr txBox="1"/>
          <p:nvPr/>
        </p:nvSpPr>
        <p:spPr>
          <a:xfrm>
            <a:off x="1300320" y="3691800"/>
            <a:ext cx="9745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Unit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= zusammengehörige Code-Teil (im Sinne von DDD ) , also ein "Modul"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5" name=""/>
          <p:cNvSpPr/>
          <p:nvPr/>
        </p:nvSpPr>
        <p:spPr>
          <a:xfrm>
            <a:off x="1047600" y="473364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6" name=""/>
          <p:cNvSpPr txBox="1"/>
          <p:nvPr/>
        </p:nvSpPr>
        <p:spPr>
          <a:xfrm>
            <a:off x="1300320" y="4101480"/>
            <a:ext cx="3543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mit deﬁnierter API : Prima 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7" name=""/>
          <p:cNvSpPr txBox="1"/>
          <p:nvPr/>
        </p:nvSpPr>
        <p:spPr>
          <a:xfrm>
            <a:off x="1300320" y="4587480"/>
            <a:ext cx="8332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Unit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= Java- oder TypeScript -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Klasse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 großes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Missverständnis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0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1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2" name=""/>
          <p:cNvSpPr txBox="1"/>
          <p:nvPr/>
        </p:nvSpPr>
        <p:spPr>
          <a:xfrm>
            <a:off x="1172844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277" name=""/>
          <p:cNvSpPr/>
          <p:nvPr/>
        </p:nvSpPr>
        <p:spPr>
          <a:xfrm>
            <a:off x="1047600" y="33145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8" name=""/>
          <p:cNvSpPr txBox="1"/>
          <p:nvPr/>
        </p:nvSpPr>
        <p:spPr>
          <a:xfrm>
            <a:off x="747720" y="2324520"/>
            <a:ext cx="61718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"Unit" Missverständnis (2)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9" name=""/>
          <p:cNvSpPr/>
          <p:nvPr/>
        </p:nvSpPr>
        <p:spPr>
          <a:xfrm>
            <a:off x="1047600" y="38001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0" name=""/>
          <p:cNvSpPr txBox="1"/>
          <p:nvPr/>
        </p:nvSpPr>
        <p:spPr>
          <a:xfrm>
            <a:off x="1300320" y="3168000"/>
            <a:ext cx="6924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"Unit" im Sinne von Kent Beck (Autor von TDD): GUT!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1" name=""/>
          <p:cNvSpPr/>
          <p:nvPr/>
        </p:nvSpPr>
        <p:spPr>
          <a:xfrm>
            <a:off x="1047600" y="42861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3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2" name=""/>
          <p:cNvSpPr txBox="1"/>
          <p:nvPr/>
        </p:nvSpPr>
        <p:spPr>
          <a:xfrm>
            <a:off x="1300320" y="3654000"/>
            <a:ext cx="6999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J-"Unit" als Tool: sehr hilfreich, (ebenso: Jasmin, Jest)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3" name=""/>
          <p:cNvSpPr txBox="1"/>
          <p:nvPr/>
        </p:nvSpPr>
        <p:spPr>
          <a:xfrm>
            <a:off x="1300320" y="4139640"/>
            <a:ext cx="9878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"Unit" als einzelne Klasse und "wegmocken" aller Dependecies :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SCHLECHT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4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5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6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7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8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1047600" y="28191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4" name=""/>
          <p:cNvSpPr txBox="1"/>
          <p:nvPr/>
        </p:nvSpPr>
        <p:spPr>
          <a:xfrm>
            <a:off x="747720" y="1819440"/>
            <a:ext cx="80704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Warum sind "Unit" Tests schlecht? (1)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5" name=""/>
          <p:cNvSpPr/>
          <p:nvPr/>
        </p:nvSpPr>
        <p:spPr>
          <a:xfrm>
            <a:off x="1047600" y="33051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6" name=""/>
          <p:cNvSpPr txBox="1"/>
          <p:nvPr/>
        </p:nvSpPr>
        <p:spPr>
          <a:xfrm>
            <a:off x="1300320" y="2672640"/>
            <a:ext cx="6266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zu enge Kopplung von Test zu Implementierung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7" name=""/>
          <p:cNvSpPr txBox="1"/>
          <p:nvPr/>
        </p:nvSpPr>
        <p:spPr>
          <a:xfrm>
            <a:off x="1300320" y="3158640"/>
            <a:ext cx="8986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zu enge Kopplung an Interna (private methods) der Implementierung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8" name=""/>
          <p:cNvSpPr/>
          <p:nvPr/>
        </p:nvSpPr>
        <p:spPr>
          <a:xfrm>
            <a:off x="1047600" y="47815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9" name=""/>
          <p:cNvSpPr txBox="1"/>
          <p:nvPr/>
        </p:nvSpPr>
        <p:spPr>
          <a:xfrm>
            <a:off x="747720" y="3781800"/>
            <a:ext cx="1572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Führt zu: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1300320" y="4635000"/>
            <a:ext cx="5411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Tests, die Refactoring extrem erschweren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3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5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310" name=""/>
          <p:cNvSpPr txBox="1"/>
          <p:nvPr/>
        </p:nvSpPr>
        <p:spPr>
          <a:xfrm>
            <a:off x="747720" y="1724400"/>
            <a:ext cx="81360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Warum sind "Unit" Tests schlecht? (2)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1" name=""/>
          <p:cNvSpPr/>
          <p:nvPr/>
        </p:nvSpPr>
        <p:spPr>
          <a:xfrm>
            <a:off x="1047600" y="35049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747720" y="2629800"/>
            <a:ext cx="8206560" cy="440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830" strike="noStrike" u="none">
                <a:solidFill>
                  <a:srgbClr val="014189"/>
                </a:solidFill>
                <a:uFillTx/>
                <a:latin typeface="Slabo27px"/>
                <a:ea typeface="Slabo27px"/>
              </a:rPr>
              <a:t>Weil : Upfront-Design aller Implementierungsdetails nötig</a:t>
            </a:r>
            <a:endParaRPr b="0" lang="de-DE" sz="283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3" name=""/>
          <p:cNvSpPr/>
          <p:nvPr/>
        </p:nvSpPr>
        <p:spPr>
          <a:xfrm>
            <a:off x="1047600" y="39909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14" name=""/>
          <p:cNvSpPr txBox="1"/>
          <p:nvPr/>
        </p:nvSpPr>
        <p:spPr>
          <a:xfrm>
            <a:off x="1300320" y="3358440"/>
            <a:ext cx="7671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Test sollen das Design "treiben" ("driven") nicht umgekehrt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5" name=""/>
          <p:cNvSpPr/>
          <p:nvPr/>
        </p:nvSpPr>
        <p:spPr>
          <a:xfrm>
            <a:off x="1047600" y="44668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1300320" y="3844440"/>
            <a:ext cx="5839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Vorteil von TDD fürs Design wird verschenkt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7" name=""/>
          <p:cNvSpPr txBox="1"/>
          <p:nvPr/>
        </p:nvSpPr>
        <p:spPr>
          <a:xfrm>
            <a:off x="1300320" y="4320720"/>
            <a:ext cx="9952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statt dessen : Upfront-Design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NUR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für die API gegen die die Test geschrieben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8" name=""/>
          <p:cNvSpPr txBox="1"/>
          <p:nvPr/>
        </p:nvSpPr>
        <p:spPr>
          <a:xfrm>
            <a:off x="1300320" y="4739760"/>
            <a:ext cx="9914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werden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328" name=""/>
          <p:cNvSpPr/>
          <p:nvPr/>
        </p:nvSpPr>
        <p:spPr>
          <a:xfrm>
            <a:off x="1047600" y="283824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747720" y="1838520"/>
            <a:ext cx="57952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134001"/>
                </a:solidFill>
                <a:uFillTx/>
                <a:latin typeface="Slabo27px"/>
                <a:ea typeface="Slabo27px"/>
              </a:rPr>
              <a:t>Korrektur des Irrtum 1 mit API (1):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0" name=""/>
          <p:cNvSpPr/>
          <p:nvPr/>
        </p:nvSpPr>
        <p:spPr>
          <a:xfrm>
            <a:off x="1047600" y="33145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1" name=""/>
          <p:cNvSpPr txBox="1"/>
          <p:nvPr/>
        </p:nvSpPr>
        <p:spPr>
          <a:xfrm>
            <a:off x="1300320" y="2691720"/>
            <a:ext cx="3868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Teste Module mit stabiler API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2" name=""/>
          <p:cNvSpPr/>
          <p:nvPr/>
        </p:nvSpPr>
        <p:spPr>
          <a:xfrm>
            <a:off x="1047600" y="38001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3" name=""/>
          <p:cNvSpPr txBox="1"/>
          <p:nvPr/>
        </p:nvSpPr>
        <p:spPr>
          <a:xfrm>
            <a:off x="1300320" y="3168000"/>
            <a:ext cx="5235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API-Design </a:t>
            </a:r>
            <a:r>
              <a:rPr b="1" lang="de-DE" sz="2170" strike="noStrike" u="none">
                <a:solidFill>
                  <a:srgbClr val="31a802"/>
                </a:solidFill>
                <a:uFillTx/>
                <a:latin typeface="RobotoSlab-Regular_Semi"/>
                <a:ea typeface="RobotoSlab-Regular_Semi"/>
              </a:rPr>
              <a:t>vor </a:t>
            </a:r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dem schreiben der Tests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4" name=""/>
          <p:cNvSpPr/>
          <p:nvPr/>
        </p:nvSpPr>
        <p:spPr>
          <a:xfrm>
            <a:off x="1047600" y="42861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3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5" name=""/>
          <p:cNvSpPr txBox="1"/>
          <p:nvPr/>
        </p:nvSpPr>
        <p:spPr>
          <a:xfrm>
            <a:off x="1300320" y="3654000"/>
            <a:ext cx="6288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Implementierung </a:t>
            </a:r>
            <a:r>
              <a:rPr b="1" lang="de-DE" sz="2170" strike="noStrike" u="none">
                <a:solidFill>
                  <a:srgbClr val="31a802"/>
                </a:solidFill>
                <a:uFillTx/>
                <a:latin typeface="RobotoSlab-Regular_Semi"/>
                <a:ea typeface="RobotoSlab-Regular_Semi"/>
              </a:rPr>
              <a:t>nach </a:t>
            </a:r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dem schreiben des Tests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6" name=""/>
          <p:cNvSpPr/>
          <p:nvPr/>
        </p:nvSpPr>
        <p:spPr>
          <a:xfrm>
            <a:off x="1047600" y="47718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7" name=""/>
          <p:cNvSpPr txBox="1"/>
          <p:nvPr/>
        </p:nvSpPr>
        <p:spPr>
          <a:xfrm>
            <a:off x="1300320" y="4139640"/>
            <a:ext cx="4199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Test greift nur auf stabile API zu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1300320" y="4625280"/>
            <a:ext cx="5870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bei Backends: </a:t>
            </a:r>
            <a:r>
              <a:rPr b="1" lang="de-DE" sz="2170" strike="noStrike" u="none">
                <a:solidFill>
                  <a:srgbClr val="31a802"/>
                </a:solidFill>
                <a:uFillTx/>
                <a:latin typeface="RobotoSlab-Regular_Semi"/>
                <a:ea typeface="RobotoSlab-Regular_Semi"/>
              </a:rPr>
              <a:t>EINE </a:t>
            </a:r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eine API für 5-20 Klassen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1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3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2"/>
          <a:stretch/>
        </p:blipFill>
        <p:spPr>
          <a:xfrm>
            <a:off x="914400" y="1295280"/>
            <a:ext cx="4266720" cy="4266720"/>
          </a:xfrm>
          <a:prstGeom prst="rect">
            <a:avLst/>
          </a:prstGeom>
          <a:ln w="0">
            <a:noFill/>
          </a:ln>
        </p:spPr>
      </p:pic>
      <p:sp>
        <p:nvSpPr>
          <p:cNvPr id="24" name=""/>
          <p:cNvSpPr txBox="1"/>
          <p:nvPr/>
        </p:nvSpPr>
        <p:spPr>
          <a:xfrm>
            <a:off x="6843600" y="3086280"/>
            <a:ext cx="348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Warum bis </a:t>
            </a:r>
            <a:r>
              <a:rPr b="0" lang="de-DE" sz="3480" strike="noStrike" u="none">
                <a:solidFill>
                  <a:srgbClr val="4488cc"/>
                </a:solidFill>
                <a:uFillTx/>
                <a:latin typeface="Slabo27px"/>
                <a:ea typeface="Slabo27px"/>
              </a:rPr>
              <a:t>du</a:t>
            </a:r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 hier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638172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"/>
          <p:cNvSpPr/>
          <p:nvPr/>
        </p:nvSpPr>
        <p:spPr>
          <a:xfrm>
            <a:off x="80445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1" y="36"/>
                </a:lnTo>
                <a:cubicBezTo>
                  <a:pt x="131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"/>
          <p:cNvSpPr/>
          <p:nvPr/>
        </p:nvSpPr>
        <p:spPr>
          <a:xfrm>
            <a:off x="799236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5" y="222"/>
                </a:moveTo>
                <a:lnTo>
                  <a:pt x="194" y="301"/>
                </a:lnTo>
                <a:cubicBezTo>
                  <a:pt x="194" y="301"/>
                  <a:pt x="115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3" y="97"/>
                  <a:pt x="262" y="76"/>
                </a:cubicBezTo>
                <a:cubicBezTo>
                  <a:pt x="262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657864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816660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118047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60948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 txBox="1"/>
          <p:nvPr/>
        </p:nvSpPr>
        <p:spPr>
          <a:xfrm>
            <a:off x="6843600" y="1171800"/>
            <a:ext cx="338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2: Verwende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0" name=""/>
          <p:cNvSpPr txBox="1"/>
          <p:nvPr/>
        </p:nvSpPr>
        <p:spPr>
          <a:xfrm>
            <a:off x="6843600" y="1724400"/>
            <a:ext cx="37818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Mocks wo es nur geht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1" name=""/>
          <p:cNvSpPr txBox="1"/>
          <p:nvPr/>
        </p:nvSpPr>
        <p:spPr>
          <a:xfrm>
            <a:off x="6843600" y="2577600"/>
            <a:ext cx="4100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prüfe wo du Mocks oder andere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2" name=""/>
          <p:cNvSpPr/>
          <p:nvPr/>
        </p:nvSpPr>
        <p:spPr>
          <a:xfrm>
            <a:off x="7143480" y="370512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51"/>
                  <a:pt x="262" y="167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7"/>
                  <a:pt x="0" y="151"/>
                  <a:pt x="0" y="132"/>
                </a:cubicBezTo>
                <a:cubicBezTo>
                  <a:pt x="0" y="115"/>
                  <a:pt x="4" y="98"/>
                  <a:pt x="10" y="81"/>
                </a:cubicBezTo>
                <a:cubicBezTo>
                  <a:pt x="17" y="65"/>
                  <a:pt x="27" y="51"/>
                  <a:pt x="39" y="39"/>
                </a:cubicBezTo>
                <a:cubicBezTo>
                  <a:pt x="51" y="26"/>
                  <a:pt x="66" y="17"/>
                  <a:pt x="82" y="10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5" y="26"/>
                  <a:pt x="227" y="39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53" name=""/>
          <p:cNvSpPr txBox="1"/>
          <p:nvPr/>
        </p:nvSpPr>
        <p:spPr>
          <a:xfrm>
            <a:off x="6843600" y="2996640"/>
            <a:ext cx="3360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Test Doubles verwendetst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4" name=""/>
          <p:cNvSpPr txBox="1"/>
          <p:nvPr/>
        </p:nvSpPr>
        <p:spPr>
          <a:xfrm>
            <a:off x="7396200" y="3558600"/>
            <a:ext cx="3946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Mocks für Klassen in DEINEM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5" name=""/>
          <p:cNvSpPr/>
          <p:nvPr/>
        </p:nvSpPr>
        <p:spPr>
          <a:xfrm>
            <a:off x="7143480" y="460044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6"/>
                  <a:pt x="4" y="99"/>
                  <a:pt x="10" y="83"/>
                </a:cubicBezTo>
                <a:cubicBezTo>
                  <a:pt x="17" y="66"/>
                  <a:pt x="27" y="52"/>
                  <a:pt x="39" y="40"/>
                </a:cubicBezTo>
                <a:cubicBezTo>
                  <a:pt x="51" y="27"/>
                  <a:pt x="66" y="17"/>
                  <a:pt x="82" y="10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5" y="27"/>
                  <a:pt x="227" y="40"/>
                </a:cubicBezTo>
                <a:cubicBezTo>
                  <a:pt x="239" y="52"/>
                  <a:pt x="249" y="66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56" name=""/>
          <p:cNvSpPr txBox="1"/>
          <p:nvPr/>
        </p:nvSpPr>
        <p:spPr>
          <a:xfrm>
            <a:off x="7396200" y="3977640"/>
            <a:ext cx="28249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Code -&gt; ganz schlecht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7396200" y="4453920"/>
            <a:ext cx="4026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viele Mocks -&gt; enger Kopplung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8" name=""/>
          <p:cNvSpPr txBox="1"/>
          <p:nvPr/>
        </p:nvSpPr>
        <p:spPr>
          <a:xfrm>
            <a:off x="7396200" y="4872960"/>
            <a:ext cx="3664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von Test zu Code -&gt; deutlich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9" name=""/>
          <p:cNvSpPr txBox="1"/>
          <p:nvPr/>
        </p:nvSpPr>
        <p:spPr>
          <a:xfrm>
            <a:off x="7396200" y="5282640"/>
            <a:ext cx="3179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erschwertes Refactoring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0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1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2" name=""/>
          <p:cNvSpPr txBox="1"/>
          <p:nvPr/>
        </p:nvSpPr>
        <p:spPr>
          <a:xfrm>
            <a:off x="638172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370" name=""/>
          <p:cNvSpPr txBox="1"/>
          <p:nvPr/>
        </p:nvSpPr>
        <p:spPr>
          <a:xfrm>
            <a:off x="747720" y="1171800"/>
            <a:ext cx="338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2: Verwende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1" name=""/>
          <p:cNvSpPr txBox="1"/>
          <p:nvPr/>
        </p:nvSpPr>
        <p:spPr>
          <a:xfrm>
            <a:off x="747720" y="1724400"/>
            <a:ext cx="37818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Mocks wo es nur geht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747720" y="2577600"/>
            <a:ext cx="3814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im Gegenteil: Mocks nur sehr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3" name=""/>
          <p:cNvSpPr/>
          <p:nvPr/>
        </p:nvSpPr>
        <p:spPr>
          <a:xfrm>
            <a:off x="1047600" y="37051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2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74" name=""/>
          <p:cNvSpPr txBox="1"/>
          <p:nvPr/>
        </p:nvSpPr>
        <p:spPr>
          <a:xfrm>
            <a:off x="747720" y="2996640"/>
            <a:ext cx="2668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sparsam verwenden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5" name=""/>
          <p:cNvSpPr txBox="1"/>
          <p:nvPr/>
        </p:nvSpPr>
        <p:spPr>
          <a:xfrm>
            <a:off x="1300320" y="3558600"/>
            <a:ext cx="2931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Mocks nur für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externe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6" name=""/>
          <p:cNvSpPr txBox="1"/>
          <p:nvPr/>
        </p:nvSpPr>
        <p:spPr>
          <a:xfrm>
            <a:off x="1300320" y="3977640"/>
            <a:ext cx="29520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Dependencies (externe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7" name=""/>
          <p:cNvSpPr/>
          <p:nvPr/>
        </p:nvSpPr>
        <p:spPr>
          <a:xfrm>
            <a:off x="1047600" y="50194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78" name=""/>
          <p:cNvSpPr txBox="1"/>
          <p:nvPr/>
        </p:nvSpPr>
        <p:spPr>
          <a:xfrm>
            <a:off x="1300320" y="4387320"/>
            <a:ext cx="2736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Services, Filesystem)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9" name=""/>
          <p:cNvSpPr txBox="1"/>
          <p:nvPr/>
        </p:nvSpPr>
        <p:spPr>
          <a:xfrm>
            <a:off x="1300320" y="4872960"/>
            <a:ext cx="3597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In Frontend-Test : Mock für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1300320" y="5282640"/>
            <a:ext cx="1529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Backend ok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8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83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5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90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 txBox="1"/>
          <p:nvPr/>
        </p:nvSpPr>
        <p:spPr>
          <a:xfrm>
            <a:off x="747720" y="1248120"/>
            <a:ext cx="28980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3: TDD ist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2" name=""/>
          <p:cNvSpPr/>
          <p:nvPr/>
        </p:nvSpPr>
        <p:spPr>
          <a:xfrm>
            <a:off x="1047600" y="28000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8"/>
                  <a:pt x="65" y="18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8"/>
                  <a:pt x="214" y="28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747720" y="1800720"/>
            <a:ext cx="1735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unﬂexibel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1300320" y="2653920"/>
            <a:ext cx="3694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stimmt, wenn zu viel Mocks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5" name=""/>
          <p:cNvSpPr txBox="1"/>
          <p:nvPr/>
        </p:nvSpPr>
        <p:spPr>
          <a:xfrm>
            <a:off x="1300320" y="3072960"/>
            <a:ext cx="21524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und Tests an die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6" name=""/>
          <p:cNvSpPr txBox="1"/>
          <p:nvPr/>
        </p:nvSpPr>
        <p:spPr>
          <a:xfrm>
            <a:off x="1300320" y="3482280"/>
            <a:ext cx="3807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Implementierung statt an die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7" name=""/>
          <p:cNvSpPr/>
          <p:nvPr/>
        </p:nvSpPr>
        <p:spPr>
          <a:xfrm>
            <a:off x="1047600" y="45241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1300320" y="3901680"/>
            <a:ext cx="3983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Anforderungen gekoppelt sind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9" name=""/>
          <p:cNvSpPr txBox="1"/>
          <p:nvPr/>
        </p:nvSpPr>
        <p:spPr>
          <a:xfrm>
            <a:off x="1300320" y="4377600"/>
            <a:ext cx="27846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stimmt, wenn du 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0" name=""/>
          <p:cNvSpPr txBox="1"/>
          <p:nvPr/>
        </p:nvSpPr>
        <p:spPr>
          <a:xfrm>
            <a:off x="1300320" y="4797000"/>
            <a:ext cx="3811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"refaktorieren" - Teil des TDD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1" name=""/>
          <p:cNvSpPr txBox="1"/>
          <p:nvPr/>
        </p:nvSpPr>
        <p:spPr>
          <a:xfrm>
            <a:off x="1300320" y="5206320"/>
            <a:ext cx="3724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nicht wirklich ernst nimmst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6705720" y="1809720"/>
            <a:ext cx="4876560" cy="3238200"/>
          </a:xfrm>
          <a:prstGeom prst="rect">
            <a:avLst/>
          </a:prstGeom>
          <a:ln w="0">
            <a:noFill/>
          </a:ln>
        </p:spPr>
      </p:pic>
      <p:sp>
        <p:nvSpPr>
          <p:cNvPr id="412" name=""/>
          <p:cNvSpPr txBox="1"/>
          <p:nvPr/>
        </p:nvSpPr>
        <p:spPr>
          <a:xfrm>
            <a:off x="747720" y="1838520"/>
            <a:ext cx="37328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3: TDD ist sehr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3" name=""/>
          <p:cNvSpPr/>
          <p:nvPr/>
        </p:nvSpPr>
        <p:spPr>
          <a:xfrm>
            <a:off x="1047600" y="339084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6"/>
                  <a:pt x="255" y="183"/>
                </a:cubicBezTo>
                <a:cubicBezTo>
                  <a:pt x="249" y="199"/>
                  <a:pt x="239" y="213"/>
                  <a:pt x="227" y="227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7"/>
                </a:cubicBezTo>
                <a:cubicBezTo>
                  <a:pt x="26" y="213"/>
                  <a:pt x="17" y="199"/>
                  <a:pt x="10" y="183"/>
                </a:cubicBezTo>
                <a:cubicBezTo>
                  <a:pt x="3" y="166"/>
                  <a:pt x="0" y="150"/>
                  <a:pt x="0" y="132"/>
                </a:cubicBezTo>
                <a:cubicBezTo>
                  <a:pt x="0" y="114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14" name=""/>
          <p:cNvSpPr txBox="1"/>
          <p:nvPr/>
        </p:nvSpPr>
        <p:spPr>
          <a:xfrm>
            <a:off x="747720" y="2391120"/>
            <a:ext cx="28818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ﬂexibel wenn du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5" name=""/>
          <p:cNvSpPr/>
          <p:nvPr/>
        </p:nvSpPr>
        <p:spPr>
          <a:xfrm>
            <a:off x="1047600" y="38671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3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16" name=""/>
          <p:cNvSpPr txBox="1"/>
          <p:nvPr/>
        </p:nvSpPr>
        <p:spPr>
          <a:xfrm>
            <a:off x="1300320" y="3244320"/>
            <a:ext cx="39693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größere "Units" mit API testest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7" name=""/>
          <p:cNvSpPr/>
          <p:nvPr/>
        </p:nvSpPr>
        <p:spPr>
          <a:xfrm>
            <a:off x="1047600" y="43527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18" name=""/>
          <p:cNvSpPr txBox="1"/>
          <p:nvPr/>
        </p:nvSpPr>
        <p:spPr>
          <a:xfrm>
            <a:off x="1300320" y="3720600"/>
            <a:ext cx="2455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wenig Mocks hast.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9" name=""/>
          <p:cNvSpPr/>
          <p:nvPr/>
        </p:nvSpPr>
        <p:spPr>
          <a:xfrm>
            <a:off x="3981240" y="4248000"/>
            <a:ext cx="276480" cy="276480"/>
          </a:xfrm>
          <a:custGeom>
            <a:avLst/>
            <a:gdLst/>
            <a:ahLst/>
            <a:rect l="0" t="0" r="r" b="b"/>
            <a:pathLst>
              <a:path w="768" h="768">
                <a:moveTo>
                  <a:pt x="768" y="683"/>
                </a:moveTo>
                <a:cubicBezTo>
                  <a:pt x="768" y="730"/>
                  <a:pt x="730" y="768"/>
                  <a:pt x="683" y="768"/>
                </a:cubicBezTo>
                <a:lnTo>
                  <a:pt x="86" y="768"/>
                </a:lnTo>
                <a:cubicBezTo>
                  <a:pt x="38" y="768"/>
                  <a:pt x="0" y="730"/>
                  <a:pt x="0" y="683"/>
                </a:cubicBezTo>
                <a:lnTo>
                  <a:pt x="0" y="85"/>
                </a:lnTo>
                <a:cubicBezTo>
                  <a:pt x="0" y="38"/>
                  <a:pt x="38" y="0"/>
                  <a:pt x="86" y="0"/>
                </a:cubicBezTo>
                <a:lnTo>
                  <a:pt x="683" y="0"/>
                </a:lnTo>
                <a:cubicBezTo>
                  <a:pt x="730" y="0"/>
                  <a:pt x="768" y="38"/>
                  <a:pt x="768" y="85"/>
                </a:cubicBezTo>
                <a:lnTo>
                  <a:pt x="768" y="683"/>
                </a:lnTo>
                <a:close/>
              </a:path>
            </a:pathLst>
          </a:custGeom>
          <a:solidFill>
            <a:srgbClr val="77b255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0" name=""/>
          <p:cNvSpPr/>
          <p:nvPr/>
        </p:nvSpPr>
        <p:spPr>
          <a:xfrm>
            <a:off x="4025160" y="4293720"/>
            <a:ext cx="190080" cy="186480"/>
          </a:xfrm>
          <a:custGeom>
            <a:avLst/>
            <a:gdLst/>
            <a:ahLst/>
            <a:rect l="0" t="0" r="r" b="b"/>
            <a:pathLst>
              <a:path w="528" h="518">
                <a:moveTo>
                  <a:pt x="503" y="9"/>
                </a:moveTo>
                <a:cubicBezTo>
                  <a:pt x="479" y="-7"/>
                  <a:pt x="446" y="0"/>
                  <a:pt x="429" y="24"/>
                </a:cubicBezTo>
                <a:lnTo>
                  <a:pt x="197" y="383"/>
                </a:lnTo>
                <a:lnTo>
                  <a:pt x="89" y="284"/>
                </a:lnTo>
                <a:cubicBezTo>
                  <a:pt x="68" y="264"/>
                  <a:pt x="34" y="265"/>
                  <a:pt x="14" y="287"/>
                </a:cubicBezTo>
                <a:cubicBezTo>
                  <a:pt x="-6" y="308"/>
                  <a:pt x="-5" y="342"/>
                  <a:pt x="17" y="362"/>
                </a:cubicBezTo>
                <a:lnTo>
                  <a:pt x="172" y="504"/>
                </a:lnTo>
                <a:cubicBezTo>
                  <a:pt x="182" y="514"/>
                  <a:pt x="195" y="518"/>
                  <a:pt x="208" y="518"/>
                </a:cubicBezTo>
                <a:cubicBezTo>
                  <a:pt x="222" y="518"/>
                  <a:pt x="240" y="512"/>
                  <a:pt x="252" y="494"/>
                </a:cubicBezTo>
                <a:cubicBezTo>
                  <a:pt x="260" y="483"/>
                  <a:pt x="519" y="82"/>
                  <a:pt x="519" y="82"/>
                </a:cubicBezTo>
                <a:cubicBezTo>
                  <a:pt x="535" y="58"/>
                  <a:pt x="528" y="25"/>
                  <a:pt x="503" y="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1" name=""/>
          <p:cNvSpPr/>
          <p:nvPr/>
        </p:nvSpPr>
        <p:spPr>
          <a:xfrm>
            <a:off x="1323720" y="4667040"/>
            <a:ext cx="276480" cy="276480"/>
          </a:xfrm>
          <a:custGeom>
            <a:avLst/>
            <a:gdLst/>
            <a:ahLst/>
            <a:rect l="0" t="0" r="r" b="b"/>
            <a:pathLst>
              <a:path w="768" h="768">
                <a:moveTo>
                  <a:pt x="768" y="384"/>
                </a:moveTo>
                <a:cubicBezTo>
                  <a:pt x="768" y="409"/>
                  <a:pt x="766" y="434"/>
                  <a:pt x="761" y="460"/>
                </a:cubicBezTo>
                <a:cubicBezTo>
                  <a:pt x="756" y="484"/>
                  <a:pt x="749" y="508"/>
                  <a:pt x="739" y="532"/>
                </a:cubicBezTo>
                <a:cubicBezTo>
                  <a:pt x="730" y="555"/>
                  <a:pt x="718" y="577"/>
                  <a:pt x="704" y="598"/>
                </a:cubicBezTo>
                <a:cubicBezTo>
                  <a:pt x="690" y="619"/>
                  <a:pt x="674" y="638"/>
                  <a:pt x="656" y="656"/>
                </a:cubicBezTo>
                <a:cubicBezTo>
                  <a:pt x="638" y="674"/>
                  <a:pt x="619" y="690"/>
                  <a:pt x="598" y="704"/>
                </a:cubicBezTo>
                <a:cubicBezTo>
                  <a:pt x="577" y="718"/>
                  <a:pt x="555" y="730"/>
                  <a:pt x="531" y="739"/>
                </a:cubicBezTo>
                <a:cubicBezTo>
                  <a:pt x="507" y="749"/>
                  <a:pt x="483" y="756"/>
                  <a:pt x="459" y="761"/>
                </a:cubicBezTo>
                <a:cubicBezTo>
                  <a:pt x="434" y="766"/>
                  <a:pt x="409" y="768"/>
                  <a:pt x="384" y="768"/>
                </a:cubicBezTo>
                <a:cubicBezTo>
                  <a:pt x="359" y="768"/>
                  <a:pt x="334" y="766"/>
                  <a:pt x="309" y="761"/>
                </a:cubicBezTo>
                <a:cubicBezTo>
                  <a:pt x="284" y="756"/>
                  <a:pt x="260" y="749"/>
                  <a:pt x="237" y="739"/>
                </a:cubicBezTo>
                <a:cubicBezTo>
                  <a:pt x="214" y="730"/>
                  <a:pt x="192" y="718"/>
                  <a:pt x="171" y="704"/>
                </a:cubicBezTo>
                <a:cubicBezTo>
                  <a:pt x="150" y="690"/>
                  <a:pt x="130" y="674"/>
                  <a:pt x="113" y="656"/>
                </a:cubicBezTo>
                <a:cubicBezTo>
                  <a:pt x="95" y="638"/>
                  <a:pt x="79" y="619"/>
                  <a:pt x="65" y="598"/>
                </a:cubicBezTo>
                <a:cubicBezTo>
                  <a:pt x="51" y="577"/>
                  <a:pt x="39" y="555"/>
                  <a:pt x="29" y="532"/>
                </a:cubicBezTo>
                <a:cubicBezTo>
                  <a:pt x="20" y="508"/>
                  <a:pt x="12" y="484"/>
                  <a:pt x="8" y="460"/>
                </a:cubicBezTo>
                <a:cubicBezTo>
                  <a:pt x="3" y="434"/>
                  <a:pt x="0" y="409"/>
                  <a:pt x="0" y="384"/>
                </a:cubicBezTo>
                <a:cubicBezTo>
                  <a:pt x="0" y="359"/>
                  <a:pt x="3" y="334"/>
                  <a:pt x="8" y="309"/>
                </a:cubicBezTo>
                <a:cubicBezTo>
                  <a:pt x="12" y="284"/>
                  <a:pt x="20" y="260"/>
                  <a:pt x="29" y="237"/>
                </a:cubicBezTo>
                <a:cubicBezTo>
                  <a:pt x="39" y="214"/>
                  <a:pt x="51" y="192"/>
                  <a:pt x="65" y="171"/>
                </a:cubicBezTo>
                <a:cubicBezTo>
                  <a:pt x="79" y="150"/>
                  <a:pt x="95" y="130"/>
                  <a:pt x="113" y="112"/>
                </a:cubicBezTo>
                <a:cubicBezTo>
                  <a:pt x="130" y="95"/>
                  <a:pt x="150" y="79"/>
                  <a:pt x="171" y="65"/>
                </a:cubicBezTo>
                <a:cubicBezTo>
                  <a:pt x="192" y="51"/>
                  <a:pt x="214" y="39"/>
                  <a:pt x="237" y="29"/>
                </a:cubicBezTo>
                <a:cubicBezTo>
                  <a:pt x="260" y="20"/>
                  <a:pt x="284" y="12"/>
                  <a:pt x="309" y="7"/>
                </a:cubicBezTo>
                <a:cubicBezTo>
                  <a:pt x="334" y="3"/>
                  <a:pt x="359" y="0"/>
                  <a:pt x="384" y="0"/>
                </a:cubicBezTo>
                <a:cubicBezTo>
                  <a:pt x="409" y="0"/>
                  <a:pt x="434" y="3"/>
                  <a:pt x="459" y="7"/>
                </a:cubicBezTo>
                <a:cubicBezTo>
                  <a:pt x="483" y="12"/>
                  <a:pt x="507" y="20"/>
                  <a:pt x="531" y="29"/>
                </a:cubicBezTo>
                <a:cubicBezTo>
                  <a:pt x="555" y="39"/>
                  <a:pt x="577" y="51"/>
                  <a:pt x="598" y="65"/>
                </a:cubicBezTo>
                <a:cubicBezTo>
                  <a:pt x="619" y="79"/>
                  <a:pt x="638" y="95"/>
                  <a:pt x="656" y="112"/>
                </a:cubicBezTo>
                <a:cubicBezTo>
                  <a:pt x="674" y="130"/>
                  <a:pt x="690" y="150"/>
                  <a:pt x="704" y="171"/>
                </a:cubicBezTo>
                <a:cubicBezTo>
                  <a:pt x="718" y="192"/>
                  <a:pt x="730" y="214"/>
                  <a:pt x="739" y="237"/>
                </a:cubicBezTo>
                <a:cubicBezTo>
                  <a:pt x="749" y="260"/>
                  <a:pt x="756" y="284"/>
                  <a:pt x="761" y="309"/>
                </a:cubicBezTo>
                <a:cubicBezTo>
                  <a:pt x="766" y="334"/>
                  <a:pt x="768" y="359"/>
                  <a:pt x="768" y="384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2" name=""/>
          <p:cNvSpPr txBox="1"/>
          <p:nvPr/>
        </p:nvSpPr>
        <p:spPr>
          <a:xfrm>
            <a:off x="1300320" y="4206240"/>
            <a:ext cx="2663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sobald der Test grün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3" name=""/>
          <p:cNvSpPr/>
          <p:nvPr/>
        </p:nvSpPr>
        <p:spPr>
          <a:xfrm>
            <a:off x="3352680" y="4667040"/>
            <a:ext cx="276480" cy="276480"/>
          </a:xfrm>
          <a:custGeom>
            <a:avLst/>
            <a:gdLst/>
            <a:ahLst/>
            <a:rect l="0" t="0" r="r" b="b"/>
            <a:pathLst>
              <a:path w="768" h="768">
                <a:moveTo>
                  <a:pt x="768" y="384"/>
                </a:moveTo>
                <a:cubicBezTo>
                  <a:pt x="768" y="409"/>
                  <a:pt x="766" y="434"/>
                  <a:pt x="761" y="460"/>
                </a:cubicBezTo>
                <a:cubicBezTo>
                  <a:pt x="756" y="484"/>
                  <a:pt x="749" y="508"/>
                  <a:pt x="739" y="532"/>
                </a:cubicBezTo>
                <a:cubicBezTo>
                  <a:pt x="729" y="555"/>
                  <a:pt x="717" y="577"/>
                  <a:pt x="703" y="598"/>
                </a:cubicBezTo>
                <a:cubicBezTo>
                  <a:pt x="689" y="619"/>
                  <a:pt x="674" y="638"/>
                  <a:pt x="656" y="656"/>
                </a:cubicBezTo>
                <a:cubicBezTo>
                  <a:pt x="638" y="674"/>
                  <a:pt x="619" y="690"/>
                  <a:pt x="598" y="704"/>
                </a:cubicBezTo>
                <a:cubicBezTo>
                  <a:pt x="577" y="718"/>
                  <a:pt x="555" y="730"/>
                  <a:pt x="531" y="739"/>
                </a:cubicBezTo>
                <a:cubicBezTo>
                  <a:pt x="508" y="749"/>
                  <a:pt x="484" y="756"/>
                  <a:pt x="459" y="761"/>
                </a:cubicBezTo>
                <a:cubicBezTo>
                  <a:pt x="435" y="766"/>
                  <a:pt x="410" y="768"/>
                  <a:pt x="384" y="768"/>
                </a:cubicBezTo>
                <a:cubicBezTo>
                  <a:pt x="359" y="768"/>
                  <a:pt x="334" y="766"/>
                  <a:pt x="310" y="761"/>
                </a:cubicBezTo>
                <a:cubicBezTo>
                  <a:pt x="285" y="756"/>
                  <a:pt x="260" y="749"/>
                  <a:pt x="237" y="739"/>
                </a:cubicBezTo>
                <a:cubicBezTo>
                  <a:pt x="213" y="730"/>
                  <a:pt x="191" y="718"/>
                  <a:pt x="170" y="704"/>
                </a:cubicBezTo>
                <a:cubicBezTo>
                  <a:pt x="149" y="690"/>
                  <a:pt x="130" y="674"/>
                  <a:pt x="112" y="656"/>
                </a:cubicBezTo>
                <a:cubicBezTo>
                  <a:pt x="94" y="638"/>
                  <a:pt x="78" y="619"/>
                  <a:pt x="64" y="598"/>
                </a:cubicBezTo>
                <a:cubicBezTo>
                  <a:pt x="50" y="577"/>
                  <a:pt x="39" y="555"/>
                  <a:pt x="29" y="532"/>
                </a:cubicBezTo>
                <a:cubicBezTo>
                  <a:pt x="19" y="508"/>
                  <a:pt x="12" y="484"/>
                  <a:pt x="7" y="460"/>
                </a:cubicBezTo>
                <a:cubicBezTo>
                  <a:pt x="2" y="434"/>
                  <a:pt x="0" y="409"/>
                  <a:pt x="0" y="384"/>
                </a:cubicBezTo>
                <a:cubicBezTo>
                  <a:pt x="0" y="359"/>
                  <a:pt x="2" y="334"/>
                  <a:pt x="7" y="309"/>
                </a:cubicBezTo>
                <a:cubicBezTo>
                  <a:pt x="12" y="284"/>
                  <a:pt x="19" y="260"/>
                  <a:pt x="29" y="237"/>
                </a:cubicBezTo>
                <a:cubicBezTo>
                  <a:pt x="39" y="214"/>
                  <a:pt x="50" y="192"/>
                  <a:pt x="64" y="171"/>
                </a:cubicBezTo>
                <a:cubicBezTo>
                  <a:pt x="78" y="150"/>
                  <a:pt x="94" y="130"/>
                  <a:pt x="112" y="112"/>
                </a:cubicBezTo>
                <a:cubicBezTo>
                  <a:pt x="130" y="95"/>
                  <a:pt x="149" y="79"/>
                  <a:pt x="170" y="65"/>
                </a:cubicBezTo>
                <a:cubicBezTo>
                  <a:pt x="191" y="51"/>
                  <a:pt x="213" y="39"/>
                  <a:pt x="237" y="29"/>
                </a:cubicBezTo>
                <a:cubicBezTo>
                  <a:pt x="260" y="20"/>
                  <a:pt x="285" y="12"/>
                  <a:pt x="310" y="7"/>
                </a:cubicBezTo>
                <a:cubicBezTo>
                  <a:pt x="334" y="3"/>
                  <a:pt x="359" y="0"/>
                  <a:pt x="384" y="0"/>
                </a:cubicBezTo>
                <a:cubicBezTo>
                  <a:pt x="410" y="0"/>
                  <a:pt x="435" y="3"/>
                  <a:pt x="459" y="7"/>
                </a:cubicBezTo>
                <a:cubicBezTo>
                  <a:pt x="484" y="12"/>
                  <a:pt x="508" y="20"/>
                  <a:pt x="531" y="29"/>
                </a:cubicBezTo>
                <a:cubicBezTo>
                  <a:pt x="555" y="39"/>
                  <a:pt x="577" y="51"/>
                  <a:pt x="598" y="65"/>
                </a:cubicBezTo>
                <a:cubicBezTo>
                  <a:pt x="619" y="79"/>
                  <a:pt x="638" y="95"/>
                  <a:pt x="656" y="112"/>
                </a:cubicBezTo>
                <a:cubicBezTo>
                  <a:pt x="674" y="130"/>
                  <a:pt x="689" y="150"/>
                  <a:pt x="703" y="171"/>
                </a:cubicBezTo>
                <a:cubicBezTo>
                  <a:pt x="717" y="192"/>
                  <a:pt x="729" y="214"/>
                  <a:pt x="739" y="237"/>
                </a:cubicBezTo>
                <a:cubicBezTo>
                  <a:pt x="749" y="260"/>
                  <a:pt x="756" y="284"/>
                  <a:pt x="761" y="309"/>
                </a:cubicBezTo>
                <a:cubicBezTo>
                  <a:pt x="766" y="334"/>
                  <a:pt x="768" y="359"/>
                  <a:pt x="768" y="384"/>
                </a:cubicBezTo>
                <a:close/>
              </a:path>
            </a:pathLst>
          </a:custGeom>
          <a:solidFill>
            <a:srgbClr val="55acee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4" name=""/>
          <p:cNvSpPr txBox="1"/>
          <p:nvPr/>
        </p:nvSpPr>
        <p:spPr>
          <a:xfrm>
            <a:off x="1617480" y="4625280"/>
            <a:ext cx="1715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refaktorieren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5" name=""/>
          <p:cNvSpPr txBox="1"/>
          <p:nvPr/>
        </p:nvSpPr>
        <p:spPr>
          <a:xfrm>
            <a:off x="3644280" y="4625280"/>
            <a:ext cx="275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6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7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9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0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35" name="" descr=""/>
          <p:cNvPicPr/>
          <p:nvPr/>
        </p:nvPicPr>
        <p:blipFill>
          <a:blip r:embed="rId2"/>
          <a:stretch/>
        </p:blipFill>
        <p:spPr>
          <a:xfrm>
            <a:off x="485640" y="1476360"/>
            <a:ext cx="3904920" cy="3904920"/>
          </a:xfrm>
          <a:prstGeom prst="rect">
            <a:avLst/>
          </a:prstGeom>
          <a:ln w="0">
            <a:noFill/>
          </a:ln>
        </p:spPr>
      </p:pic>
      <p:sp>
        <p:nvSpPr>
          <p:cNvPr id="436" name=""/>
          <p:cNvSpPr txBox="1"/>
          <p:nvPr/>
        </p:nvSpPr>
        <p:spPr>
          <a:xfrm>
            <a:off x="5624640" y="1143360"/>
            <a:ext cx="50587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4: TDD kostet viel Zeit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7" name=""/>
          <p:cNvSpPr txBox="1"/>
          <p:nvPr/>
        </p:nvSpPr>
        <p:spPr>
          <a:xfrm>
            <a:off x="5624640" y="1695600"/>
            <a:ext cx="356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und verlangsamt die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8" name=""/>
          <p:cNvSpPr/>
          <p:nvPr/>
        </p:nvSpPr>
        <p:spPr>
          <a:xfrm>
            <a:off x="5924520" y="32479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8" y="200"/>
                  <a:pt x="239" y="214"/>
                  <a:pt x="226" y="227"/>
                </a:cubicBezTo>
                <a:cubicBezTo>
                  <a:pt x="214" y="239"/>
                  <a:pt x="200" y="249"/>
                  <a:pt x="183" y="255"/>
                </a:cubicBezTo>
                <a:cubicBezTo>
                  <a:pt x="167" y="262"/>
                  <a:pt x="150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6" y="249"/>
                  <a:pt x="52" y="239"/>
                  <a:pt x="38" y="227"/>
                </a:cubicBezTo>
                <a:cubicBezTo>
                  <a:pt x="26" y="214"/>
                  <a:pt x="16" y="200"/>
                  <a:pt x="10" y="184"/>
                </a:cubicBezTo>
                <a:cubicBezTo>
                  <a:pt x="3" y="167"/>
                  <a:pt x="0" y="151"/>
                  <a:pt x="0" y="133"/>
                </a:cubicBezTo>
                <a:cubicBezTo>
                  <a:pt x="0" y="116"/>
                  <a:pt x="3" y="99"/>
                  <a:pt x="10" y="81"/>
                </a:cubicBezTo>
                <a:cubicBezTo>
                  <a:pt x="16" y="65"/>
                  <a:pt x="26" y="51"/>
                  <a:pt x="38" y="39"/>
                </a:cubicBezTo>
                <a:cubicBezTo>
                  <a:pt x="52" y="26"/>
                  <a:pt x="66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0" y="0"/>
                  <a:pt x="167" y="3"/>
                  <a:pt x="183" y="10"/>
                </a:cubicBezTo>
                <a:cubicBezTo>
                  <a:pt x="200" y="17"/>
                  <a:pt x="214" y="26"/>
                  <a:pt x="226" y="39"/>
                </a:cubicBezTo>
                <a:cubicBezTo>
                  <a:pt x="239" y="51"/>
                  <a:pt x="248" y="65"/>
                  <a:pt x="255" y="81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39" name=""/>
          <p:cNvSpPr txBox="1"/>
          <p:nvPr/>
        </p:nvSpPr>
        <p:spPr>
          <a:xfrm>
            <a:off x="5624640" y="2248200"/>
            <a:ext cx="22104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Entwicklung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0" name=""/>
          <p:cNvSpPr txBox="1"/>
          <p:nvPr/>
        </p:nvSpPr>
        <p:spPr>
          <a:xfrm>
            <a:off x="6176880" y="3101400"/>
            <a:ext cx="4670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ja, wenn du es falsch angehst (siehe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1" name=""/>
          <p:cNvSpPr/>
          <p:nvPr/>
        </p:nvSpPr>
        <p:spPr>
          <a:xfrm>
            <a:off x="5924520" y="414324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8" y="199"/>
                  <a:pt x="239" y="213"/>
                  <a:pt x="226" y="226"/>
                </a:cubicBezTo>
                <a:cubicBezTo>
                  <a:pt x="214" y="238"/>
                  <a:pt x="200" y="249"/>
                  <a:pt x="183" y="255"/>
                </a:cubicBezTo>
                <a:cubicBezTo>
                  <a:pt x="167" y="262"/>
                  <a:pt x="150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6" y="249"/>
                  <a:pt x="52" y="238"/>
                  <a:pt x="38" y="226"/>
                </a:cubicBezTo>
                <a:cubicBezTo>
                  <a:pt x="26" y="213"/>
                  <a:pt x="16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6" y="65"/>
                  <a:pt x="26" y="51"/>
                  <a:pt x="38" y="39"/>
                </a:cubicBezTo>
                <a:cubicBezTo>
                  <a:pt x="52" y="26"/>
                  <a:pt x="66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0" y="0"/>
                  <a:pt x="167" y="3"/>
                  <a:pt x="183" y="10"/>
                </a:cubicBezTo>
                <a:cubicBezTo>
                  <a:pt x="200" y="17"/>
                  <a:pt x="214" y="26"/>
                  <a:pt x="226" y="39"/>
                </a:cubicBezTo>
                <a:cubicBezTo>
                  <a:pt x="239" y="51"/>
                  <a:pt x="248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2" name=""/>
          <p:cNvSpPr txBox="1"/>
          <p:nvPr/>
        </p:nvSpPr>
        <p:spPr>
          <a:xfrm>
            <a:off x="6176880" y="3520440"/>
            <a:ext cx="1927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Irrtum 1 und 2)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3" name=""/>
          <p:cNvSpPr txBox="1"/>
          <p:nvPr/>
        </p:nvSpPr>
        <p:spPr>
          <a:xfrm>
            <a:off x="6176880" y="3996720"/>
            <a:ext cx="4801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vielleicht ja: Projekt klein, kurzfristig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4" name=""/>
          <p:cNvSpPr/>
          <p:nvPr/>
        </p:nvSpPr>
        <p:spPr>
          <a:xfrm>
            <a:off x="5924520" y="50479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8" y="201"/>
                  <a:pt x="239" y="215"/>
                  <a:pt x="226" y="227"/>
                </a:cubicBezTo>
                <a:cubicBezTo>
                  <a:pt x="214" y="240"/>
                  <a:pt x="200" y="249"/>
                  <a:pt x="183" y="256"/>
                </a:cubicBezTo>
                <a:cubicBezTo>
                  <a:pt x="167" y="263"/>
                  <a:pt x="150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6" y="249"/>
                  <a:pt x="52" y="240"/>
                  <a:pt x="38" y="227"/>
                </a:cubicBezTo>
                <a:cubicBezTo>
                  <a:pt x="26" y="215"/>
                  <a:pt x="16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8"/>
                  <a:pt x="10" y="82"/>
                </a:cubicBezTo>
                <a:cubicBezTo>
                  <a:pt x="16" y="66"/>
                  <a:pt x="26" y="52"/>
                  <a:pt x="38" y="39"/>
                </a:cubicBezTo>
                <a:cubicBezTo>
                  <a:pt x="52" y="27"/>
                  <a:pt x="66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0" y="0"/>
                  <a:pt x="167" y="4"/>
                  <a:pt x="183" y="10"/>
                </a:cubicBezTo>
                <a:cubicBezTo>
                  <a:pt x="200" y="17"/>
                  <a:pt x="214" y="27"/>
                  <a:pt x="226" y="39"/>
                </a:cubicBezTo>
                <a:cubicBezTo>
                  <a:pt x="239" y="52"/>
                  <a:pt x="248" y="66"/>
                  <a:pt x="255" y="82"/>
                </a:cubicBezTo>
                <a:cubicBezTo>
                  <a:pt x="262" y="98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6176880" y="4415760"/>
            <a:ext cx="3328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oder nur Proof Of Conzept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6176880" y="4901760"/>
            <a:ext cx="4902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vielleicht ja: Legacy Projekt ohne gute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7" name=""/>
          <p:cNvSpPr txBox="1"/>
          <p:nvPr/>
        </p:nvSpPr>
        <p:spPr>
          <a:xfrm>
            <a:off x="6176880" y="5311080"/>
            <a:ext cx="2003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Testabdeckung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8" name=""/>
          <p:cNvSpPr/>
          <p:nvPr/>
        </p:nvSpPr>
        <p:spPr>
          <a:xfrm>
            <a:off x="52347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4" y="300"/>
                </a:lnTo>
                <a:cubicBezTo>
                  <a:pt x="184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9" name=""/>
          <p:cNvSpPr/>
          <p:nvPr/>
        </p:nvSpPr>
        <p:spPr>
          <a:xfrm>
            <a:off x="5182200" y="6478560"/>
            <a:ext cx="117360" cy="120960"/>
          </a:xfrm>
          <a:custGeom>
            <a:avLst/>
            <a:gdLst/>
            <a:ahLst/>
            <a:rect l="0" t="0" r="r" b="b"/>
            <a:pathLst>
              <a:path w="326" h="336">
                <a:moveTo>
                  <a:pt x="275" y="222"/>
                </a:moveTo>
                <a:lnTo>
                  <a:pt x="195" y="301"/>
                </a:lnTo>
                <a:cubicBezTo>
                  <a:pt x="195" y="301"/>
                  <a:pt x="116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7" y="51"/>
                  <a:pt x="326" y="71"/>
                  <a:pt x="326" y="71"/>
                </a:cubicBezTo>
                <a:lnTo>
                  <a:pt x="281" y="115"/>
                </a:lnTo>
                <a:cubicBezTo>
                  <a:pt x="281" y="115"/>
                  <a:pt x="283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6" y="222"/>
                  <a:pt x="76" y="262"/>
                </a:cubicBezTo>
                <a:cubicBezTo>
                  <a:pt x="116" y="301"/>
                  <a:pt x="156" y="262"/>
                  <a:pt x="156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516240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1" name=""/>
          <p:cNvSpPr txBox="1"/>
          <p:nvPr/>
        </p:nvSpPr>
        <p:spPr>
          <a:xfrm>
            <a:off x="535968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2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57" name="" descr=""/>
          <p:cNvPicPr/>
          <p:nvPr/>
        </p:nvPicPr>
        <p:blipFill>
          <a:blip r:embed="rId2"/>
          <a:stretch/>
        </p:blipFill>
        <p:spPr>
          <a:xfrm>
            <a:off x="7800840" y="1476360"/>
            <a:ext cx="3904920" cy="3904920"/>
          </a:xfrm>
          <a:prstGeom prst="rect">
            <a:avLst/>
          </a:prstGeom>
          <a:ln w="0">
            <a:noFill/>
          </a:ln>
        </p:spPr>
      </p:pic>
      <p:sp>
        <p:nvSpPr>
          <p:cNvPr id="458" name=""/>
          <p:cNvSpPr txBox="1"/>
          <p:nvPr/>
        </p:nvSpPr>
        <p:spPr>
          <a:xfrm>
            <a:off x="747720" y="1590840"/>
            <a:ext cx="50587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4: TDD kostet viel Zeit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747720" y="2143440"/>
            <a:ext cx="356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und verlangsamt die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0" name=""/>
          <p:cNvSpPr/>
          <p:nvPr/>
        </p:nvSpPr>
        <p:spPr>
          <a:xfrm>
            <a:off x="1047600" y="36954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1" name=""/>
          <p:cNvSpPr txBox="1"/>
          <p:nvPr/>
        </p:nvSpPr>
        <p:spPr>
          <a:xfrm>
            <a:off x="747720" y="2696040"/>
            <a:ext cx="22104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Entwicklung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2" name=""/>
          <p:cNvSpPr txBox="1"/>
          <p:nvPr/>
        </p:nvSpPr>
        <p:spPr>
          <a:xfrm>
            <a:off x="1300320" y="3549240"/>
            <a:ext cx="4719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nein, wenn du das Konzept wirklich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3" name=""/>
          <p:cNvSpPr/>
          <p:nvPr/>
        </p:nvSpPr>
        <p:spPr>
          <a:xfrm>
            <a:off x="1047600" y="460044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4" name=""/>
          <p:cNvSpPr txBox="1"/>
          <p:nvPr/>
        </p:nvSpPr>
        <p:spPr>
          <a:xfrm>
            <a:off x="1300320" y="3968280"/>
            <a:ext cx="11426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ausnutzt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5" name=""/>
          <p:cNvSpPr txBox="1"/>
          <p:nvPr/>
        </p:nvSpPr>
        <p:spPr>
          <a:xfrm>
            <a:off x="1300320" y="4453920"/>
            <a:ext cx="4349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nein, wenn dein Projekt groß und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6" name=""/>
          <p:cNvSpPr txBox="1"/>
          <p:nvPr/>
        </p:nvSpPr>
        <p:spPr>
          <a:xfrm>
            <a:off x="1300320" y="4863600"/>
            <a:ext cx="1750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langfristig ist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1" name=""/>
          <p:cNvSpPr txBox="1"/>
          <p:nvPr/>
        </p:nvSpPr>
        <p:spPr>
          <a:xfrm>
            <a:off x="116946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3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477" name=""/>
          <p:cNvSpPr txBox="1"/>
          <p:nvPr/>
        </p:nvSpPr>
        <p:spPr>
          <a:xfrm>
            <a:off x="747720" y="1181520"/>
            <a:ext cx="4191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5: TDD ist nur für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8" name=""/>
          <p:cNvSpPr/>
          <p:nvPr/>
        </p:nvSpPr>
        <p:spPr>
          <a:xfrm>
            <a:off x="1047600" y="27334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9" name=""/>
          <p:cNvSpPr txBox="1"/>
          <p:nvPr/>
        </p:nvSpPr>
        <p:spPr>
          <a:xfrm>
            <a:off x="747720" y="1733760"/>
            <a:ext cx="366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erfahrene Entwickler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0" name=""/>
          <p:cNvSpPr/>
          <p:nvPr/>
        </p:nvSpPr>
        <p:spPr>
          <a:xfrm>
            <a:off x="4438440" y="2628720"/>
            <a:ext cx="276480" cy="276480"/>
          </a:xfrm>
          <a:custGeom>
            <a:avLst/>
            <a:gdLst/>
            <a:ahLst/>
            <a:rect l="0" t="0" r="r" b="b"/>
            <a:pathLst>
              <a:path w="768" h="768">
                <a:moveTo>
                  <a:pt x="768" y="384"/>
                </a:moveTo>
                <a:cubicBezTo>
                  <a:pt x="768" y="596"/>
                  <a:pt x="597" y="768"/>
                  <a:pt x="385" y="768"/>
                </a:cubicBezTo>
                <a:cubicBezTo>
                  <a:pt x="172" y="768"/>
                  <a:pt x="0" y="596"/>
                  <a:pt x="0" y="384"/>
                </a:cubicBezTo>
                <a:cubicBezTo>
                  <a:pt x="0" y="172"/>
                  <a:pt x="172" y="0"/>
                  <a:pt x="385" y="0"/>
                </a:cubicBezTo>
                <a:cubicBezTo>
                  <a:pt x="597" y="0"/>
                  <a:pt x="768" y="172"/>
                  <a:pt x="768" y="384"/>
                </a:cubicBezTo>
                <a:close/>
              </a:path>
            </a:pathLst>
          </a:custGeom>
          <a:solidFill>
            <a:srgbClr val="ffcb4c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1" name=""/>
          <p:cNvSpPr/>
          <p:nvPr/>
        </p:nvSpPr>
        <p:spPr>
          <a:xfrm>
            <a:off x="4511520" y="2713320"/>
            <a:ext cx="41040" cy="57240"/>
          </a:xfrm>
          <a:custGeom>
            <a:avLst/>
            <a:gdLst/>
            <a:ahLst/>
            <a:rect l="0" t="0" r="r" b="b"/>
            <a:pathLst>
              <a:path w="114" h="159">
                <a:moveTo>
                  <a:pt x="114" y="80"/>
                </a:moveTo>
                <a:cubicBezTo>
                  <a:pt x="114" y="90"/>
                  <a:pt x="113" y="100"/>
                  <a:pt x="110" y="110"/>
                </a:cubicBezTo>
                <a:cubicBezTo>
                  <a:pt x="107" y="119"/>
                  <a:pt x="103" y="128"/>
                  <a:pt x="97" y="135"/>
                </a:cubicBezTo>
                <a:cubicBezTo>
                  <a:pt x="92" y="143"/>
                  <a:pt x="86" y="148"/>
                  <a:pt x="79" y="152"/>
                </a:cubicBezTo>
                <a:cubicBezTo>
                  <a:pt x="72" y="157"/>
                  <a:pt x="64" y="159"/>
                  <a:pt x="57" y="159"/>
                </a:cubicBezTo>
                <a:cubicBezTo>
                  <a:pt x="49" y="159"/>
                  <a:pt x="42" y="157"/>
                  <a:pt x="35" y="152"/>
                </a:cubicBezTo>
                <a:cubicBezTo>
                  <a:pt x="28" y="148"/>
                  <a:pt x="22" y="143"/>
                  <a:pt x="17" y="135"/>
                </a:cubicBezTo>
                <a:cubicBezTo>
                  <a:pt x="11" y="128"/>
                  <a:pt x="7" y="119"/>
                  <a:pt x="4" y="110"/>
                </a:cubicBezTo>
                <a:cubicBezTo>
                  <a:pt x="2" y="100"/>
                  <a:pt x="0" y="90"/>
                  <a:pt x="0" y="80"/>
                </a:cubicBezTo>
                <a:cubicBezTo>
                  <a:pt x="0" y="68"/>
                  <a:pt x="2" y="58"/>
                  <a:pt x="4" y="48"/>
                </a:cubicBezTo>
                <a:cubicBezTo>
                  <a:pt x="7" y="39"/>
                  <a:pt x="11" y="30"/>
                  <a:pt x="17" y="23"/>
                </a:cubicBezTo>
                <a:cubicBezTo>
                  <a:pt x="22" y="15"/>
                  <a:pt x="28" y="10"/>
                  <a:pt x="35" y="6"/>
                </a:cubicBezTo>
                <a:cubicBezTo>
                  <a:pt x="42" y="2"/>
                  <a:pt x="49" y="0"/>
                  <a:pt x="57" y="0"/>
                </a:cubicBezTo>
                <a:cubicBezTo>
                  <a:pt x="64" y="0"/>
                  <a:pt x="72" y="2"/>
                  <a:pt x="79" y="6"/>
                </a:cubicBezTo>
                <a:cubicBezTo>
                  <a:pt x="86" y="10"/>
                  <a:pt x="92" y="15"/>
                  <a:pt x="97" y="23"/>
                </a:cubicBezTo>
                <a:cubicBezTo>
                  <a:pt x="103" y="30"/>
                  <a:pt x="107" y="39"/>
                  <a:pt x="110" y="48"/>
                </a:cubicBezTo>
                <a:cubicBezTo>
                  <a:pt x="113" y="58"/>
                  <a:pt x="114" y="68"/>
                  <a:pt x="114" y="80"/>
                </a:cubicBezTo>
                <a:close/>
              </a:path>
            </a:pathLst>
          </a:custGeom>
          <a:solidFill>
            <a:srgbClr val="65471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2" name=""/>
          <p:cNvSpPr/>
          <p:nvPr/>
        </p:nvSpPr>
        <p:spPr>
          <a:xfrm>
            <a:off x="4576680" y="2685600"/>
            <a:ext cx="105840" cy="105840"/>
          </a:xfrm>
          <a:custGeom>
            <a:avLst/>
            <a:gdLst/>
            <a:ahLst/>
            <a:rect l="0" t="0" r="r" b="b"/>
            <a:pathLst>
              <a:path w="294" h="294">
                <a:moveTo>
                  <a:pt x="294" y="148"/>
                </a:moveTo>
                <a:cubicBezTo>
                  <a:pt x="294" y="157"/>
                  <a:pt x="293" y="167"/>
                  <a:pt x="291" y="176"/>
                </a:cubicBezTo>
                <a:cubicBezTo>
                  <a:pt x="289" y="186"/>
                  <a:pt x="287" y="195"/>
                  <a:pt x="283" y="204"/>
                </a:cubicBezTo>
                <a:cubicBezTo>
                  <a:pt x="279" y="213"/>
                  <a:pt x="275" y="221"/>
                  <a:pt x="269" y="229"/>
                </a:cubicBezTo>
                <a:cubicBezTo>
                  <a:pt x="264" y="237"/>
                  <a:pt x="258" y="245"/>
                  <a:pt x="251" y="251"/>
                </a:cubicBezTo>
                <a:cubicBezTo>
                  <a:pt x="244" y="258"/>
                  <a:pt x="237" y="264"/>
                  <a:pt x="229" y="270"/>
                </a:cubicBezTo>
                <a:cubicBezTo>
                  <a:pt x="221" y="275"/>
                  <a:pt x="212" y="279"/>
                  <a:pt x="204" y="283"/>
                </a:cubicBezTo>
                <a:cubicBezTo>
                  <a:pt x="195" y="287"/>
                  <a:pt x="185" y="290"/>
                  <a:pt x="176" y="292"/>
                </a:cubicBezTo>
                <a:cubicBezTo>
                  <a:pt x="167" y="293"/>
                  <a:pt x="157" y="294"/>
                  <a:pt x="147" y="294"/>
                </a:cubicBezTo>
                <a:cubicBezTo>
                  <a:pt x="138" y="294"/>
                  <a:pt x="128" y="293"/>
                  <a:pt x="119" y="292"/>
                </a:cubicBezTo>
                <a:cubicBezTo>
                  <a:pt x="109" y="290"/>
                  <a:pt x="100" y="287"/>
                  <a:pt x="91" y="283"/>
                </a:cubicBezTo>
                <a:cubicBezTo>
                  <a:pt x="82" y="279"/>
                  <a:pt x="74" y="275"/>
                  <a:pt x="66" y="270"/>
                </a:cubicBezTo>
                <a:cubicBezTo>
                  <a:pt x="58" y="264"/>
                  <a:pt x="51" y="258"/>
                  <a:pt x="44" y="251"/>
                </a:cubicBezTo>
                <a:cubicBezTo>
                  <a:pt x="37" y="245"/>
                  <a:pt x="30" y="237"/>
                  <a:pt x="24" y="229"/>
                </a:cubicBezTo>
                <a:cubicBezTo>
                  <a:pt x="19" y="221"/>
                  <a:pt x="15" y="213"/>
                  <a:pt x="11" y="204"/>
                </a:cubicBezTo>
                <a:cubicBezTo>
                  <a:pt x="7" y="195"/>
                  <a:pt x="4" y="186"/>
                  <a:pt x="3" y="176"/>
                </a:cubicBezTo>
                <a:cubicBezTo>
                  <a:pt x="1" y="167"/>
                  <a:pt x="0" y="157"/>
                  <a:pt x="0" y="148"/>
                </a:cubicBezTo>
                <a:cubicBezTo>
                  <a:pt x="0" y="138"/>
                  <a:pt x="1" y="128"/>
                  <a:pt x="3" y="119"/>
                </a:cubicBezTo>
                <a:cubicBezTo>
                  <a:pt x="4" y="110"/>
                  <a:pt x="7" y="100"/>
                  <a:pt x="11" y="92"/>
                </a:cubicBezTo>
                <a:cubicBezTo>
                  <a:pt x="15" y="83"/>
                  <a:pt x="19" y="74"/>
                  <a:pt x="24" y="66"/>
                </a:cubicBezTo>
                <a:cubicBezTo>
                  <a:pt x="30" y="58"/>
                  <a:pt x="37" y="51"/>
                  <a:pt x="44" y="44"/>
                </a:cubicBezTo>
                <a:cubicBezTo>
                  <a:pt x="51" y="37"/>
                  <a:pt x="58" y="31"/>
                  <a:pt x="66" y="26"/>
                </a:cubicBezTo>
                <a:cubicBezTo>
                  <a:pt x="74" y="20"/>
                  <a:pt x="82" y="16"/>
                  <a:pt x="91" y="11"/>
                </a:cubicBezTo>
                <a:cubicBezTo>
                  <a:pt x="100" y="7"/>
                  <a:pt x="109" y="5"/>
                  <a:pt x="119" y="3"/>
                </a:cubicBezTo>
                <a:cubicBezTo>
                  <a:pt x="128" y="1"/>
                  <a:pt x="138" y="0"/>
                  <a:pt x="147" y="0"/>
                </a:cubicBezTo>
                <a:cubicBezTo>
                  <a:pt x="157" y="0"/>
                  <a:pt x="167" y="1"/>
                  <a:pt x="176" y="3"/>
                </a:cubicBezTo>
                <a:cubicBezTo>
                  <a:pt x="185" y="5"/>
                  <a:pt x="195" y="7"/>
                  <a:pt x="204" y="11"/>
                </a:cubicBezTo>
                <a:cubicBezTo>
                  <a:pt x="212" y="16"/>
                  <a:pt x="221" y="20"/>
                  <a:pt x="229" y="26"/>
                </a:cubicBezTo>
                <a:cubicBezTo>
                  <a:pt x="237" y="31"/>
                  <a:pt x="244" y="37"/>
                  <a:pt x="251" y="44"/>
                </a:cubicBezTo>
                <a:cubicBezTo>
                  <a:pt x="258" y="51"/>
                  <a:pt x="264" y="58"/>
                  <a:pt x="269" y="66"/>
                </a:cubicBezTo>
                <a:cubicBezTo>
                  <a:pt x="275" y="74"/>
                  <a:pt x="279" y="83"/>
                  <a:pt x="283" y="92"/>
                </a:cubicBezTo>
                <a:cubicBezTo>
                  <a:pt x="287" y="100"/>
                  <a:pt x="289" y="110"/>
                  <a:pt x="291" y="119"/>
                </a:cubicBezTo>
                <a:cubicBezTo>
                  <a:pt x="293" y="128"/>
                  <a:pt x="294" y="138"/>
                  <a:pt x="294" y="148"/>
                </a:cubicBezTo>
                <a:close/>
              </a:path>
            </a:pathLst>
          </a:custGeom>
          <a:solidFill>
            <a:srgbClr val="f4f7f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3" name=""/>
          <p:cNvSpPr/>
          <p:nvPr/>
        </p:nvSpPr>
        <p:spPr>
          <a:xfrm>
            <a:off x="4487040" y="2669400"/>
            <a:ext cx="73800" cy="36000"/>
          </a:xfrm>
          <a:custGeom>
            <a:avLst/>
            <a:gdLst/>
            <a:ahLst/>
            <a:rect l="0" t="0" r="r" b="b"/>
            <a:pathLst>
              <a:path w="205" h="100">
                <a:moveTo>
                  <a:pt x="182" y="100"/>
                </a:moveTo>
                <a:cubicBezTo>
                  <a:pt x="175" y="100"/>
                  <a:pt x="168" y="97"/>
                  <a:pt x="164" y="91"/>
                </a:cubicBezTo>
                <a:cubicBezTo>
                  <a:pt x="143" y="63"/>
                  <a:pt x="121" y="47"/>
                  <a:pt x="98" y="45"/>
                </a:cubicBezTo>
                <a:cubicBezTo>
                  <a:pt x="69" y="43"/>
                  <a:pt x="44" y="66"/>
                  <a:pt x="40" y="71"/>
                </a:cubicBezTo>
                <a:cubicBezTo>
                  <a:pt x="31" y="80"/>
                  <a:pt x="16" y="80"/>
                  <a:pt x="7" y="71"/>
                </a:cubicBezTo>
                <a:cubicBezTo>
                  <a:pt x="-2" y="62"/>
                  <a:pt x="-2" y="47"/>
                  <a:pt x="7" y="38"/>
                </a:cubicBezTo>
                <a:cubicBezTo>
                  <a:pt x="17" y="28"/>
                  <a:pt x="53" y="-3"/>
                  <a:pt x="101" y="0"/>
                </a:cubicBezTo>
                <a:cubicBezTo>
                  <a:pt x="138" y="3"/>
                  <a:pt x="171" y="24"/>
                  <a:pt x="200" y="64"/>
                </a:cubicBezTo>
                <a:cubicBezTo>
                  <a:pt x="208" y="74"/>
                  <a:pt x="206" y="88"/>
                  <a:pt x="196" y="95"/>
                </a:cubicBezTo>
                <a:cubicBezTo>
                  <a:pt x="191" y="99"/>
                  <a:pt x="187" y="100"/>
                  <a:pt x="182" y="100"/>
                </a:cubicBezTo>
                <a:close/>
              </a:path>
            </a:pathLst>
          </a:custGeom>
          <a:solidFill>
            <a:srgbClr val="65471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4" name=""/>
          <p:cNvSpPr/>
          <p:nvPr/>
        </p:nvSpPr>
        <p:spPr>
          <a:xfrm>
            <a:off x="4682160" y="2734200"/>
            <a:ext cx="16560" cy="171000"/>
          </a:xfrm>
          <a:custGeom>
            <a:avLst/>
            <a:gdLst/>
            <a:ahLst/>
            <a:rect l="0" t="0" r="r" b="b"/>
            <a:pathLst>
              <a:path w="46" h="475">
                <a:moveTo>
                  <a:pt x="24" y="475"/>
                </a:moveTo>
                <a:cubicBezTo>
                  <a:pt x="10" y="475"/>
                  <a:pt x="0" y="465"/>
                  <a:pt x="0" y="453"/>
                </a:cubicBezTo>
                <a:lnTo>
                  <a:pt x="0" y="23"/>
                </a:lnTo>
                <a:cubicBezTo>
                  <a:pt x="0" y="10"/>
                  <a:pt x="10" y="0"/>
                  <a:pt x="24" y="0"/>
                </a:cubicBezTo>
                <a:cubicBezTo>
                  <a:pt x="36" y="0"/>
                  <a:pt x="46" y="10"/>
                  <a:pt x="46" y="23"/>
                </a:cubicBezTo>
                <a:lnTo>
                  <a:pt x="46" y="453"/>
                </a:lnTo>
                <a:cubicBezTo>
                  <a:pt x="46" y="465"/>
                  <a:pt x="36" y="475"/>
                  <a:pt x="24" y="475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5" name=""/>
          <p:cNvSpPr/>
          <p:nvPr/>
        </p:nvSpPr>
        <p:spPr>
          <a:xfrm>
            <a:off x="4568400" y="2677320"/>
            <a:ext cx="138600" cy="122400"/>
          </a:xfrm>
          <a:custGeom>
            <a:avLst/>
            <a:gdLst/>
            <a:ahLst/>
            <a:rect l="0" t="0" r="r" b="b"/>
            <a:pathLst>
              <a:path w="385" h="340">
                <a:moveTo>
                  <a:pt x="340" y="136"/>
                </a:moveTo>
                <a:cubicBezTo>
                  <a:pt x="339" y="136"/>
                  <a:pt x="337" y="136"/>
                  <a:pt x="336" y="136"/>
                </a:cubicBezTo>
                <a:cubicBezTo>
                  <a:pt x="321" y="59"/>
                  <a:pt x="252" y="0"/>
                  <a:pt x="170" y="0"/>
                </a:cubicBezTo>
                <a:cubicBezTo>
                  <a:pt x="76" y="0"/>
                  <a:pt x="0" y="76"/>
                  <a:pt x="0" y="171"/>
                </a:cubicBezTo>
                <a:cubicBezTo>
                  <a:pt x="0" y="264"/>
                  <a:pt x="76" y="340"/>
                  <a:pt x="170" y="340"/>
                </a:cubicBezTo>
                <a:cubicBezTo>
                  <a:pt x="244" y="340"/>
                  <a:pt x="307" y="292"/>
                  <a:pt x="330" y="226"/>
                </a:cubicBezTo>
                <a:cubicBezTo>
                  <a:pt x="333" y="227"/>
                  <a:pt x="336" y="227"/>
                  <a:pt x="340" y="227"/>
                </a:cubicBezTo>
                <a:cubicBezTo>
                  <a:pt x="365" y="227"/>
                  <a:pt x="385" y="207"/>
                  <a:pt x="385" y="182"/>
                </a:cubicBezTo>
                <a:cubicBezTo>
                  <a:pt x="385" y="156"/>
                  <a:pt x="365" y="136"/>
                  <a:pt x="340" y="136"/>
                </a:cubicBezTo>
                <a:moveTo>
                  <a:pt x="170" y="295"/>
                </a:moveTo>
                <a:cubicBezTo>
                  <a:pt x="101" y="295"/>
                  <a:pt x="45" y="239"/>
                  <a:pt x="45" y="171"/>
                </a:cubicBezTo>
                <a:cubicBezTo>
                  <a:pt x="45" y="101"/>
                  <a:pt x="101" y="46"/>
                  <a:pt x="170" y="46"/>
                </a:cubicBezTo>
                <a:cubicBezTo>
                  <a:pt x="239" y="46"/>
                  <a:pt x="295" y="101"/>
                  <a:pt x="295" y="171"/>
                </a:cubicBezTo>
                <a:cubicBezTo>
                  <a:pt x="295" y="239"/>
                  <a:pt x="239" y="295"/>
                  <a:pt x="170" y="295"/>
                </a:cubicBezTo>
                <a:close/>
              </a:path>
            </a:pathLst>
          </a:custGeom>
          <a:solidFill>
            <a:srgbClr val="67757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6" name=""/>
          <p:cNvSpPr/>
          <p:nvPr/>
        </p:nvSpPr>
        <p:spPr>
          <a:xfrm>
            <a:off x="4543920" y="2825640"/>
            <a:ext cx="65520" cy="22680"/>
          </a:xfrm>
          <a:custGeom>
            <a:avLst/>
            <a:gdLst/>
            <a:ahLst/>
            <a:rect l="0" t="0" r="r" b="b"/>
            <a:pathLst>
              <a:path w="182" h="63">
                <a:moveTo>
                  <a:pt x="159" y="63"/>
                </a:moveTo>
                <a:cubicBezTo>
                  <a:pt x="156" y="63"/>
                  <a:pt x="153" y="63"/>
                  <a:pt x="149" y="61"/>
                </a:cubicBezTo>
                <a:cubicBezTo>
                  <a:pt x="111" y="41"/>
                  <a:pt x="73" y="41"/>
                  <a:pt x="33" y="61"/>
                </a:cubicBezTo>
                <a:cubicBezTo>
                  <a:pt x="22" y="66"/>
                  <a:pt x="8" y="62"/>
                  <a:pt x="3" y="50"/>
                </a:cubicBezTo>
                <a:cubicBezTo>
                  <a:pt x="-3" y="39"/>
                  <a:pt x="2" y="25"/>
                  <a:pt x="13" y="20"/>
                </a:cubicBezTo>
                <a:cubicBezTo>
                  <a:pt x="65" y="-6"/>
                  <a:pt x="118" y="-6"/>
                  <a:pt x="170" y="20"/>
                </a:cubicBezTo>
                <a:cubicBezTo>
                  <a:pt x="181" y="25"/>
                  <a:pt x="185" y="39"/>
                  <a:pt x="180" y="50"/>
                </a:cubicBezTo>
                <a:cubicBezTo>
                  <a:pt x="176" y="59"/>
                  <a:pt x="168" y="63"/>
                  <a:pt x="159" y="63"/>
                </a:cubicBezTo>
                <a:close/>
              </a:path>
            </a:pathLst>
          </a:custGeom>
          <a:solidFill>
            <a:srgbClr val="65471b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7" name=""/>
          <p:cNvSpPr/>
          <p:nvPr/>
        </p:nvSpPr>
        <p:spPr>
          <a:xfrm>
            <a:off x="4584600" y="2693880"/>
            <a:ext cx="90000" cy="89640"/>
          </a:xfrm>
          <a:custGeom>
            <a:avLst/>
            <a:gdLst/>
            <a:ahLst/>
            <a:rect l="0" t="0" r="r" b="b"/>
            <a:pathLst>
              <a:path w="250" h="249">
                <a:moveTo>
                  <a:pt x="193" y="20"/>
                </a:moveTo>
                <a:cubicBezTo>
                  <a:pt x="173" y="7"/>
                  <a:pt x="150" y="0"/>
                  <a:pt x="125" y="0"/>
                </a:cubicBezTo>
                <a:cubicBezTo>
                  <a:pt x="57" y="0"/>
                  <a:pt x="0" y="55"/>
                  <a:pt x="0" y="125"/>
                </a:cubicBezTo>
                <a:cubicBezTo>
                  <a:pt x="0" y="150"/>
                  <a:pt x="8" y="173"/>
                  <a:pt x="20" y="192"/>
                </a:cubicBezTo>
                <a:lnTo>
                  <a:pt x="193" y="20"/>
                </a:lnTo>
                <a:moveTo>
                  <a:pt x="72" y="237"/>
                </a:moveTo>
                <a:cubicBezTo>
                  <a:pt x="89" y="244"/>
                  <a:pt x="106" y="249"/>
                  <a:pt x="125" y="249"/>
                </a:cubicBezTo>
                <a:cubicBezTo>
                  <a:pt x="194" y="249"/>
                  <a:pt x="250" y="193"/>
                  <a:pt x="250" y="125"/>
                </a:cubicBezTo>
                <a:cubicBezTo>
                  <a:pt x="250" y="106"/>
                  <a:pt x="245" y="88"/>
                  <a:pt x="238" y="71"/>
                </a:cubicBezTo>
                <a:lnTo>
                  <a:pt x="72" y="237"/>
                </a:lnTo>
                <a:close/>
              </a:path>
            </a:pathLst>
          </a:custGeom>
          <a:solidFill>
            <a:srgbClr val="bdddf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8" name=""/>
          <p:cNvSpPr txBox="1"/>
          <p:nvPr/>
        </p:nvSpPr>
        <p:spPr>
          <a:xfrm>
            <a:off x="1300320" y="2586960"/>
            <a:ext cx="3120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nein: andere Denkweise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9" name=""/>
          <p:cNvSpPr txBox="1"/>
          <p:nvPr/>
        </p:nvSpPr>
        <p:spPr>
          <a:xfrm>
            <a:off x="4731840" y="2586960"/>
            <a:ext cx="581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und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0" name=""/>
          <p:cNvSpPr/>
          <p:nvPr/>
        </p:nvSpPr>
        <p:spPr>
          <a:xfrm>
            <a:off x="1047600" y="36288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1" name=""/>
          <p:cNvSpPr txBox="1"/>
          <p:nvPr/>
        </p:nvSpPr>
        <p:spPr>
          <a:xfrm>
            <a:off x="1300320" y="2996640"/>
            <a:ext cx="2225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Lösungsstrategie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2" name=""/>
          <p:cNvSpPr/>
          <p:nvPr/>
        </p:nvSpPr>
        <p:spPr>
          <a:xfrm>
            <a:off x="1047600" y="411444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3" name=""/>
          <p:cNvSpPr txBox="1"/>
          <p:nvPr/>
        </p:nvSpPr>
        <p:spPr>
          <a:xfrm>
            <a:off x="1300320" y="3482280"/>
            <a:ext cx="3971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unabhängig von Vorerfahrung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4" name=""/>
          <p:cNvSpPr txBox="1"/>
          <p:nvPr/>
        </p:nvSpPr>
        <p:spPr>
          <a:xfrm>
            <a:off x="1300320" y="3968280"/>
            <a:ext cx="33843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TDD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nicht ein Ziel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 dem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5" name=""/>
          <p:cNvSpPr/>
          <p:nvPr/>
        </p:nvSpPr>
        <p:spPr>
          <a:xfrm>
            <a:off x="1047600" y="50101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6" name=""/>
          <p:cNvSpPr txBox="1"/>
          <p:nvPr/>
        </p:nvSpPr>
        <p:spPr>
          <a:xfrm>
            <a:off x="1300320" y="4377600"/>
            <a:ext cx="3787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man schnell ankommen will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7" name=""/>
          <p:cNvSpPr txBox="1"/>
          <p:nvPr/>
        </p:nvSpPr>
        <p:spPr>
          <a:xfrm>
            <a:off x="1300320" y="4863600"/>
            <a:ext cx="36734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TDD ist ein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langer UND sehr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8" name=""/>
          <p:cNvSpPr txBox="1"/>
          <p:nvPr/>
        </p:nvSpPr>
        <p:spPr>
          <a:xfrm>
            <a:off x="1300320" y="5282640"/>
            <a:ext cx="2401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interessanter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Weg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1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3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2"/>
          <a:stretch/>
        </p:blipFill>
        <p:spPr>
          <a:xfrm>
            <a:off x="485640" y="1476360"/>
            <a:ext cx="3904920" cy="3904920"/>
          </a:xfrm>
          <a:prstGeom prst="rect">
            <a:avLst/>
          </a:prstGeom>
          <a:ln w="0">
            <a:noFill/>
          </a:ln>
        </p:spPr>
      </p:pic>
      <p:sp>
        <p:nvSpPr>
          <p:cNvPr id="509" name=""/>
          <p:cNvSpPr txBox="1"/>
          <p:nvPr/>
        </p:nvSpPr>
        <p:spPr>
          <a:xfrm>
            <a:off x="5624640" y="1457640"/>
            <a:ext cx="4191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5: TDD ist nur für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0" name=""/>
          <p:cNvSpPr/>
          <p:nvPr/>
        </p:nvSpPr>
        <p:spPr>
          <a:xfrm>
            <a:off x="5924520" y="30096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8" y="199"/>
                  <a:pt x="239" y="214"/>
                  <a:pt x="226" y="227"/>
                </a:cubicBezTo>
                <a:cubicBezTo>
                  <a:pt x="214" y="240"/>
                  <a:pt x="200" y="249"/>
                  <a:pt x="183" y="256"/>
                </a:cubicBezTo>
                <a:cubicBezTo>
                  <a:pt x="167" y="263"/>
                  <a:pt x="150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6" y="249"/>
                  <a:pt x="52" y="240"/>
                  <a:pt x="38" y="227"/>
                </a:cubicBezTo>
                <a:cubicBezTo>
                  <a:pt x="26" y="214"/>
                  <a:pt x="16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6" y="66"/>
                  <a:pt x="26" y="51"/>
                  <a:pt x="38" y="39"/>
                </a:cubicBezTo>
                <a:cubicBezTo>
                  <a:pt x="52" y="27"/>
                  <a:pt x="66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0" y="0"/>
                  <a:pt x="167" y="4"/>
                  <a:pt x="183" y="10"/>
                </a:cubicBezTo>
                <a:cubicBezTo>
                  <a:pt x="200" y="17"/>
                  <a:pt x="214" y="27"/>
                  <a:pt x="226" y="39"/>
                </a:cubicBezTo>
                <a:cubicBezTo>
                  <a:pt x="239" y="51"/>
                  <a:pt x="248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1" name=""/>
          <p:cNvSpPr/>
          <p:nvPr/>
        </p:nvSpPr>
        <p:spPr>
          <a:xfrm>
            <a:off x="6223680" y="2904840"/>
            <a:ext cx="230760" cy="276840"/>
          </a:xfrm>
          <a:custGeom>
            <a:avLst/>
            <a:gdLst/>
            <a:ahLst/>
            <a:rect l="0" t="0" r="r" b="b"/>
            <a:pathLst>
              <a:path w="641" h="769">
                <a:moveTo>
                  <a:pt x="639" y="334"/>
                </a:moveTo>
                <a:cubicBezTo>
                  <a:pt x="636" y="326"/>
                  <a:pt x="628" y="320"/>
                  <a:pt x="619" y="320"/>
                </a:cubicBezTo>
                <a:lnTo>
                  <a:pt x="362" y="320"/>
                </a:lnTo>
                <a:lnTo>
                  <a:pt x="510" y="31"/>
                </a:lnTo>
                <a:cubicBezTo>
                  <a:pt x="515" y="22"/>
                  <a:pt x="512" y="11"/>
                  <a:pt x="504" y="5"/>
                </a:cubicBezTo>
                <a:cubicBezTo>
                  <a:pt x="500" y="2"/>
                  <a:pt x="496" y="0"/>
                  <a:pt x="491" y="0"/>
                </a:cubicBezTo>
                <a:cubicBezTo>
                  <a:pt x="486" y="0"/>
                  <a:pt x="481" y="2"/>
                  <a:pt x="477" y="5"/>
                </a:cubicBezTo>
                <a:lnTo>
                  <a:pt x="321" y="141"/>
                </a:lnTo>
                <a:lnTo>
                  <a:pt x="7" y="410"/>
                </a:lnTo>
                <a:cubicBezTo>
                  <a:pt x="0" y="416"/>
                  <a:pt x="-2" y="426"/>
                  <a:pt x="1" y="434"/>
                </a:cubicBezTo>
                <a:cubicBezTo>
                  <a:pt x="4" y="442"/>
                  <a:pt x="12" y="448"/>
                  <a:pt x="21" y="448"/>
                </a:cubicBezTo>
                <a:lnTo>
                  <a:pt x="278" y="448"/>
                </a:lnTo>
                <a:lnTo>
                  <a:pt x="130" y="737"/>
                </a:lnTo>
                <a:cubicBezTo>
                  <a:pt x="125" y="746"/>
                  <a:pt x="128" y="758"/>
                  <a:pt x="136" y="764"/>
                </a:cubicBezTo>
                <a:cubicBezTo>
                  <a:pt x="140" y="767"/>
                  <a:pt x="144" y="769"/>
                  <a:pt x="149" y="769"/>
                </a:cubicBezTo>
                <a:cubicBezTo>
                  <a:pt x="154" y="769"/>
                  <a:pt x="159" y="767"/>
                  <a:pt x="163" y="763"/>
                </a:cubicBezTo>
                <a:lnTo>
                  <a:pt x="321" y="627"/>
                </a:lnTo>
                <a:lnTo>
                  <a:pt x="633" y="357"/>
                </a:lnTo>
                <a:cubicBezTo>
                  <a:pt x="640" y="352"/>
                  <a:pt x="642" y="342"/>
                  <a:pt x="639" y="334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2" name=""/>
          <p:cNvSpPr txBox="1"/>
          <p:nvPr/>
        </p:nvSpPr>
        <p:spPr>
          <a:xfrm>
            <a:off x="5624640" y="2010240"/>
            <a:ext cx="366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erfahrene Entwickler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3" name=""/>
          <p:cNvSpPr/>
          <p:nvPr/>
        </p:nvSpPr>
        <p:spPr>
          <a:xfrm>
            <a:off x="6476760" y="34192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2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6" y="266"/>
                  <a:pt x="99" y="262"/>
                  <a:pt x="82" y="256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8"/>
                  <a:pt x="0" y="151"/>
                  <a:pt x="0" y="132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5"/>
                  <a:pt x="27" y="51"/>
                  <a:pt x="39" y="39"/>
                </a:cubicBezTo>
                <a:cubicBezTo>
                  <a:pt x="51" y="26"/>
                  <a:pt x="66" y="17"/>
                  <a:pt x="82" y="10"/>
                </a:cubicBezTo>
                <a:cubicBezTo>
                  <a:pt x="99" y="3"/>
                  <a:pt x="116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5" y="26"/>
                  <a:pt x="227" y="39"/>
                </a:cubicBezTo>
                <a:cubicBezTo>
                  <a:pt x="239" y="51"/>
                  <a:pt x="249" y="65"/>
                  <a:pt x="256" y="82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noFill/>
          <a:ln w="9360">
            <a:solidFill>
              <a:srgbClr val="017589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4" name=""/>
          <p:cNvSpPr txBox="1"/>
          <p:nvPr/>
        </p:nvSpPr>
        <p:spPr>
          <a:xfrm>
            <a:off x="6494400" y="2863440"/>
            <a:ext cx="1028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Fehler: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5" name=""/>
          <p:cNvSpPr txBox="1"/>
          <p:nvPr/>
        </p:nvSpPr>
        <p:spPr>
          <a:xfrm>
            <a:off x="6729480" y="3272760"/>
            <a:ext cx="4478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Anforderung -&gt; Implementierung :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6" name=""/>
          <p:cNvSpPr/>
          <p:nvPr/>
        </p:nvSpPr>
        <p:spPr>
          <a:xfrm>
            <a:off x="8109720" y="3733560"/>
            <a:ext cx="230760" cy="276480"/>
          </a:xfrm>
          <a:custGeom>
            <a:avLst/>
            <a:gdLst/>
            <a:ahLst/>
            <a:rect l="0" t="0" r="r" b="b"/>
            <a:pathLst>
              <a:path w="641" h="768">
                <a:moveTo>
                  <a:pt x="639" y="334"/>
                </a:moveTo>
                <a:cubicBezTo>
                  <a:pt x="636" y="325"/>
                  <a:pt x="628" y="320"/>
                  <a:pt x="619" y="320"/>
                </a:cubicBezTo>
                <a:lnTo>
                  <a:pt x="361" y="320"/>
                </a:lnTo>
                <a:lnTo>
                  <a:pt x="510" y="31"/>
                </a:lnTo>
                <a:cubicBezTo>
                  <a:pt x="514" y="22"/>
                  <a:pt x="512" y="11"/>
                  <a:pt x="504" y="5"/>
                </a:cubicBezTo>
                <a:cubicBezTo>
                  <a:pt x="500" y="2"/>
                  <a:pt x="495" y="0"/>
                  <a:pt x="491" y="0"/>
                </a:cubicBezTo>
                <a:cubicBezTo>
                  <a:pt x="486" y="0"/>
                  <a:pt x="481" y="2"/>
                  <a:pt x="477" y="5"/>
                </a:cubicBezTo>
                <a:lnTo>
                  <a:pt x="320" y="141"/>
                </a:lnTo>
                <a:lnTo>
                  <a:pt x="7" y="410"/>
                </a:lnTo>
                <a:cubicBezTo>
                  <a:pt x="0" y="416"/>
                  <a:pt x="-2" y="426"/>
                  <a:pt x="1" y="434"/>
                </a:cubicBezTo>
                <a:cubicBezTo>
                  <a:pt x="4" y="442"/>
                  <a:pt x="12" y="448"/>
                  <a:pt x="21" y="448"/>
                </a:cubicBezTo>
                <a:lnTo>
                  <a:pt x="279" y="448"/>
                </a:lnTo>
                <a:lnTo>
                  <a:pt x="130" y="736"/>
                </a:lnTo>
                <a:cubicBezTo>
                  <a:pt x="125" y="745"/>
                  <a:pt x="128" y="758"/>
                  <a:pt x="136" y="764"/>
                </a:cubicBezTo>
                <a:cubicBezTo>
                  <a:pt x="139" y="767"/>
                  <a:pt x="144" y="768"/>
                  <a:pt x="149" y="768"/>
                </a:cubicBezTo>
                <a:cubicBezTo>
                  <a:pt x="154" y="768"/>
                  <a:pt x="160" y="767"/>
                  <a:pt x="164" y="763"/>
                </a:cubicBezTo>
                <a:lnTo>
                  <a:pt x="320" y="627"/>
                </a:lnTo>
                <a:lnTo>
                  <a:pt x="633" y="357"/>
                </a:lnTo>
                <a:cubicBezTo>
                  <a:pt x="639" y="352"/>
                  <a:pt x="642" y="342"/>
                  <a:pt x="639" y="334"/>
                </a:cubicBezTo>
                <a:close/>
              </a:path>
            </a:pathLst>
          </a:custGeom>
          <a:solidFill>
            <a:srgbClr val="ffac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7" name=""/>
          <p:cNvSpPr/>
          <p:nvPr/>
        </p:nvSpPr>
        <p:spPr>
          <a:xfrm>
            <a:off x="5924520" y="43243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8" y="199"/>
                  <a:pt x="239" y="213"/>
                  <a:pt x="226" y="225"/>
                </a:cubicBezTo>
                <a:cubicBezTo>
                  <a:pt x="214" y="238"/>
                  <a:pt x="200" y="247"/>
                  <a:pt x="183" y="254"/>
                </a:cubicBezTo>
                <a:cubicBezTo>
                  <a:pt x="167" y="261"/>
                  <a:pt x="150" y="265"/>
                  <a:pt x="133" y="265"/>
                </a:cubicBezTo>
                <a:cubicBezTo>
                  <a:pt x="115" y="265"/>
                  <a:pt x="98" y="261"/>
                  <a:pt x="82" y="254"/>
                </a:cubicBezTo>
                <a:cubicBezTo>
                  <a:pt x="66" y="247"/>
                  <a:pt x="52" y="238"/>
                  <a:pt x="38" y="225"/>
                </a:cubicBezTo>
                <a:cubicBezTo>
                  <a:pt x="26" y="213"/>
                  <a:pt x="16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6" y="65"/>
                  <a:pt x="26" y="51"/>
                  <a:pt x="38" y="38"/>
                </a:cubicBezTo>
                <a:cubicBezTo>
                  <a:pt x="52" y="26"/>
                  <a:pt x="66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0" y="0"/>
                  <a:pt x="167" y="3"/>
                  <a:pt x="183" y="10"/>
                </a:cubicBezTo>
                <a:cubicBezTo>
                  <a:pt x="200" y="16"/>
                  <a:pt x="214" y="26"/>
                  <a:pt x="226" y="38"/>
                </a:cubicBezTo>
                <a:cubicBezTo>
                  <a:pt x="239" y="51"/>
                  <a:pt x="248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8" name=""/>
          <p:cNvSpPr/>
          <p:nvPr/>
        </p:nvSpPr>
        <p:spPr>
          <a:xfrm>
            <a:off x="6200640" y="4209840"/>
            <a:ext cx="276480" cy="276480"/>
          </a:xfrm>
          <a:custGeom>
            <a:avLst/>
            <a:gdLst/>
            <a:ahLst/>
            <a:rect l="0" t="0" r="r" b="b"/>
            <a:pathLst>
              <a:path w="768" h="768">
                <a:moveTo>
                  <a:pt x="768" y="385"/>
                </a:moveTo>
                <a:cubicBezTo>
                  <a:pt x="768" y="597"/>
                  <a:pt x="596" y="768"/>
                  <a:pt x="385" y="768"/>
                </a:cubicBezTo>
                <a:cubicBezTo>
                  <a:pt x="173" y="768"/>
                  <a:pt x="0" y="597"/>
                  <a:pt x="0" y="385"/>
                </a:cubicBezTo>
                <a:cubicBezTo>
                  <a:pt x="0" y="172"/>
                  <a:pt x="173" y="0"/>
                  <a:pt x="385" y="0"/>
                </a:cubicBezTo>
                <a:cubicBezTo>
                  <a:pt x="596" y="0"/>
                  <a:pt x="768" y="172"/>
                  <a:pt x="768" y="385"/>
                </a:cubicBezTo>
                <a:close/>
              </a:path>
            </a:pathLst>
          </a:custGeom>
          <a:solidFill>
            <a:srgbClr val="ffcc4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9" name=""/>
          <p:cNvSpPr/>
          <p:nvPr/>
        </p:nvSpPr>
        <p:spPr>
          <a:xfrm>
            <a:off x="6208560" y="4278960"/>
            <a:ext cx="260640" cy="80640"/>
          </a:xfrm>
          <a:custGeom>
            <a:avLst/>
            <a:gdLst/>
            <a:ahLst/>
            <a:rect l="0" t="0" r="r" b="b"/>
            <a:pathLst>
              <a:path w="724" h="224">
                <a:moveTo>
                  <a:pt x="4" y="43"/>
                </a:moveTo>
                <a:cubicBezTo>
                  <a:pt x="9" y="48"/>
                  <a:pt x="35" y="63"/>
                  <a:pt x="40" y="79"/>
                </a:cubicBezTo>
                <a:cubicBezTo>
                  <a:pt x="45" y="94"/>
                  <a:pt x="55" y="181"/>
                  <a:pt x="86" y="206"/>
                </a:cubicBezTo>
                <a:cubicBezTo>
                  <a:pt x="118" y="233"/>
                  <a:pt x="237" y="224"/>
                  <a:pt x="260" y="211"/>
                </a:cubicBezTo>
                <a:cubicBezTo>
                  <a:pt x="311" y="186"/>
                  <a:pt x="317" y="115"/>
                  <a:pt x="326" y="79"/>
                </a:cubicBezTo>
                <a:cubicBezTo>
                  <a:pt x="331" y="58"/>
                  <a:pt x="362" y="58"/>
                  <a:pt x="362" y="58"/>
                </a:cubicBezTo>
                <a:cubicBezTo>
                  <a:pt x="362" y="58"/>
                  <a:pt x="392" y="58"/>
                  <a:pt x="398" y="79"/>
                </a:cubicBezTo>
                <a:cubicBezTo>
                  <a:pt x="407" y="115"/>
                  <a:pt x="413" y="186"/>
                  <a:pt x="465" y="211"/>
                </a:cubicBezTo>
                <a:cubicBezTo>
                  <a:pt x="488" y="224"/>
                  <a:pt x="607" y="233"/>
                  <a:pt x="639" y="206"/>
                </a:cubicBezTo>
                <a:cubicBezTo>
                  <a:pt x="669" y="181"/>
                  <a:pt x="680" y="94"/>
                  <a:pt x="685" y="79"/>
                </a:cubicBezTo>
                <a:cubicBezTo>
                  <a:pt x="690" y="63"/>
                  <a:pt x="715" y="48"/>
                  <a:pt x="720" y="43"/>
                </a:cubicBezTo>
                <a:cubicBezTo>
                  <a:pt x="726" y="38"/>
                  <a:pt x="726" y="17"/>
                  <a:pt x="720" y="12"/>
                </a:cubicBezTo>
                <a:cubicBezTo>
                  <a:pt x="710" y="2"/>
                  <a:pt x="590" y="-7"/>
                  <a:pt x="460" y="7"/>
                </a:cubicBezTo>
                <a:cubicBezTo>
                  <a:pt x="433" y="10"/>
                  <a:pt x="423" y="17"/>
                  <a:pt x="362" y="17"/>
                </a:cubicBezTo>
                <a:cubicBezTo>
                  <a:pt x="301" y="17"/>
                  <a:pt x="291" y="10"/>
                  <a:pt x="265" y="7"/>
                </a:cubicBezTo>
                <a:cubicBezTo>
                  <a:pt x="135" y="-7"/>
                  <a:pt x="15" y="2"/>
                  <a:pt x="4" y="12"/>
                </a:cubicBezTo>
                <a:cubicBezTo>
                  <a:pt x="-1" y="17"/>
                  <a:pt x="-1" y="38"/>
                  <a:pt x="4" y="43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0" name=""/>
          <p:cNvSpPr/>
          <p:nvPr/>
        </p:nvSpPr>
        <p:spPr>
          <a:xfrm>
            <a:off x="6265800" y="4390200"/>
            <a:ext cx="145800" cy="46440"/>
          </a:xfrm>
          <a:custGeom>
            <a:avLst/>
            <a:gdLst/>
            <a:ahLst/>
            <a:rect l="0" t="0" r="r" b="b"/>
            <a:pathLst>
              <a:path w="405" h="129">
                <a:moveTo>
                  <a:pt x="402" y="3"/>
                </a:moveTo>
                <a:cubicBezTo>
                  <a:pt x="399" y="-1"/>
                  <a:pt x="393" y="-1"/>
                  <a:pt x="389" y="2"/>
                </a:cubicBezTo>
                <a:cubicBezTo>
                  <a:pt x="388" y="3"/>
                  <a:pt x="305" y="65"/>
                  <a:pt x="204" y="65"/>
                </a:cubicBezTo>
                <a:cubicBezTo>
                  <a:pt x="101" y="65"/>
                  <a:pt x="18" y="3"/>
                  <a:pt x="17" y="2"/>
                </a:cubicBezTo>
                <a:cubicBezTo>
                  <a:pt x="13" y="-1"/>
                  <a:pt x="7" y="-1"/>
                  <a:pt x="4" y="3"/>
                </a:cubicBezTo>
                <a:cubicBezTo>
                  <a:pt x="0" y="6"/>
                  <a:pt x="-1" y="12"/>
                  <a:pt x="2" y="16"/>
                </a:cubicBezTo>
                <a:cubicBezTo>
                  <a:pt x="4" y="21"/>
                  <a:pt x="70" y="129"/>
                  <a:pt x="204" y="129"/>
                </a:cubicBezTo>
                <a:cubicBezTo>
                  <a:pt x="336" y="129"/>
                  <a:pt x="402" y="21"/>
                  <a:pt x="404" y="16"/>
                </a:cubicBezTo>
                <a:cubicBezTo>
                  <a:pt x="407" y="12"/>
                  <a:pt x="406" y="6"/>
                  <a:pt x="402" y="3"/>
                </a:cubicBezTo>
                <a:close/>
              </a:path>
            </a:pathLst>
          </a:custGeom>
          <a:solidFill>
            <a:srgbClr val="6645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1" name=""/>
          <p:cNvSpPr txBox="1"/>
          <p:nvPr/>
        </p:nvSpPr>
        <p:spPr>
          <a:xfrm>
            <a:off x="6729480" y="3691800"/>
            <a:ext cx="1355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FALSCH !!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2" name=""/>
          <p:cNvSpPr/>
          <p:nvPr/>
        </p:nvSpPr>
        <p:spPr>
          <a:xfrm>
            <a:off x="6476760" y="473364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5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6" y="266"/>
                  <a:pt x="99" y="263"/>
                  <a:pt x="82" y="256"/>
                </a:cubicBezTo>
                <a:cubicBezTo>
                  <a:pt x="66" y="249"/>
                  <a:pt x="51" y="240"/>
                  <a:pt x="39" y="227"/>
                </a:cubicBezTo>
                <a:cubicBezTo>
                  <a:pt x="27" y="215"/>
                  <a:pt x="17" y="200"/>
                  <a:pt x="10" y="184"/>
                </a:cubicBezTo>
                <a:cubicBezTo>
                  <a:pt x="4" y="167"/>
                  <a:pt x="0" y="150"/>
                  <a:pt x="0" y="133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6"/>
                  <a:pt x="27" y="51"/>
                  <a:pt x="39" y="39"/>
                </a:cubicBezTo>
                <a:cubicBezTo>
                  <a:pt x="51" y="27"/>
                  <a:pt x="66" y="17"/>
                  <a:pt x="82" y="10"/>
                </a:cubicBezTo>
                <a:cubicBezTo>
                  <a:pt x="99" y="4"/>
                  <a:pt x="116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5" y="27"/>
                  <a:pt x="227" y="39"/>
                </a:cubicBezTo>
                <a:cubicBezTo>
                  <a:pt x="239" y="51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noFill/>
          <a:ln w="9360">
            <a:solidFill>
              <a:srgbClr val="017589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6494400" y="4177800"/>
            <a:ext cx="1778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Statt dessen :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6729480" y="4587480"/>
            <a:ext cx="43290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Anforderung -&gt; Wie Anforderung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5" name=""/>
          <p:cNvSpPr/>
          <p:nvPr/>
        </p:nvSpPr>
        <p:spPr>
          <a:xfrm>
            <a:off x="7819920" y="5038560"/>
            <a:ext cx="276480" cy="276480"/>
          </a:xfrm>
          <a:custGeom>
            <a:avLst/>
            <a:gdLst/>
            <a:ahLst/>
            <a:rect l="0" t="0" r="r" b="b"/>
            <a:pathLst>
              <a:path w="768" h="768">
                <a:moveTo>
                  <a:pt x="768" y="385"/>
                </a:moveTo>
                <a:cubicBezTo>
                  <a:pt x="768" y="596"/>
                  <a:pt x="596" y="768"/>
                  <a:pt x="384" y="768"/>
                </a:cubicBezTo>
                <a:cubicBezTo>
                  <a:pt x="173" y="768"/>
                  <a:pt x="0" y="596"/>
                  <a:pt x="0" y="385"/>
                </a:cubicBezTo>
                <a:cubicBezTo>
                  <a:pt x="0" y="172"/>
                  <a:pt x="173" y="0"/>
                  <a:pt x="384" y="0"/>
                </a:cubicBezTo>
                <a:cubicBezTo>
                  <a:pt x="596" y="0"/>
                  <a:pt x="768" y="172"/>
                  <a:pt x="768" y="385"/>
                </a:cubicBezTo>
                <a:close/>
              </a:path>
            </a:pathLst>
          </a:custGeom>
          <a:solidFill>
            <a:srgbClr val="ffcc4d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6" name=""/>
          <p:cNvSpPr/>
          <p:nvPr/>
        </p:nvSpPr>
        <p:spPr>
          <a:xfrm>
            <a:off x="7827840" y="5107680"/>
            <a:ext cx="260640" cy="80640"/>
          </a:xfrm>
          <a:custGeom>
            <a:avLst/>
            <a:gdLst/>
            <a:ahLst/>
            <a:rect l="0" t="0" r="r" b="b"/>
            <a:pathLst>
              <a:path w="724" h="224">
                <a:moveTo>
                  <a:pt x="4" y="43"/>
                </a:moveTo>
                <a:cubicBezTo>
                  <a:pt x="9" y="48"/>
                  <a:pt x="35" y="63"/>
                  <a:pt x="40" y="78"/>
                </a:cubicBezTo>
                <a:cubicBezTo>
                  <a:pt x="45" y="94"/>
                  <a:pt x="55" y="181"/>
                  <a:pt x="86" y="207"/>
                </a:cubicBezTo>
                <a:cubicBezTo>
                  <a:pt x="118" y="233"/>
                  <a:pt x="237" y="223"/>
                  <a:pt x="260" y="212"/>
                </a:cubicBezTo>
                <a:cubicBezTo>
                  <a:pt x="312" y="187"/>
                  <a:pt x="318" y="115"/>
                  <a:pt x="327" y="78"/>
                </a:cubicBezTo>
                <a:cubicBezTo>
                  <a:pt x="332" y="58"/>
                  <a:pt x="363" y="58"/>
                  <a:pt x="363" y="58"/>
                </a:cubicBezTo>
                <a:cubicBezTo>
                  <a:pt x="363" y="58"/>
                  <a:pt x="393" y="58"/>
                  <a:pt x="399" y="78"/>
                </a:cubicBezTo>
                <a:cubicBezTo>
                  <a:pt x="408" y="115"/>
                  <a:pt x="414" y="187"/>
                  <a:pt x="465" y="212"/>
                </a:cubicBezTo>
                <a:cubicBezTo>
                  <a:pt x="488" y="223"/>
                  <a:pt x="607" y="233"/>
                  <a:pt x="639" y="207"/>
                </a:cubicBezTo>
                <a:cubicBezTo>
                  <a:pt x="669" y="181"/>
                  <a:pt x="679" y="94"/>
                  <a:pt x="685" y="78"/>
                </a:cubicBezTo>
                <a:cubicBezTo>
                  <a:pt x="690" y="63"/>
                  <a:pt x="715" y="48"/>
                  <a:pt x="720" y="43"/>
                </a:cubicBezTo>
                <a:cubicBezTo>
                  <a:pt x="725" y="38"/>
                  <a:pt x="725" y="17"/>
                  <a:pt x="720" y="12"/>
                </a:cubicBezTo>
                <a:cubicBezTo>
                  <a:pt x="710" y="2"/>
                  <a:pt x="590" y="-7"/>
                  <a:pt x="460" y="7"/>
                </a:cubicBezTo>
                <a:cubicBezTo>
                  <a:pt x="434" y="10"/>
                  <a:pt x="424" y="17"/>
                  <a:pt x="363" y="17"/>
                </a:cubicBezTo>
                <a:cubicBezTo>
                  <a:pt x="301" y="17"/>
                  <a:pt x="292" y="10"/>
                  <a:pt x="265" y="7"/>
                </a:cubicBezTo>
                <a:cubicBezTo>
                  <a:pt x="135" y="-7"/>
                  <a:pt x="14" y="2"/>
                  <a:pt x="4" y="12"/>
                </a:cubicBezTo>
                <a:cubicBezTo>
                  <a:pt x="-1" y="17"/>
                  <a:pt x="-1" y="38"/>
                  <a:pt x="4" y="43"/>
                </a:cubicBezTo>
                <a:close/>
              </a:path>
            </a:pathLst>
          </a:custGeom>
          <a:solidFill>
            <a:srgbClr val="292f33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7" name=""/>
          <p:cNvSpPr/>
          <p:nvPr/>
        </p:nvSpPr>
        <p:spPr>
          <a:xfrm>
            <a:off x="7885080" y="5218920"/>
            <a:ext cx="146160" cy="46440"/>
          </a:xfrm>
          <a:custGeom>
            <a:avLst/>
            <a:gdLst/>
            <a:ahLst/>
            <a:rect l="0" t="0" r="r" b="b"/>
            <a:pathLst>
              <a:path w="406" h="129">
                <a:moveTo>
                  <a:pt x="402" y="3"/>
                </a:moveTo>
                <a:cubicBezTo>
                  <a:pt x="399" y="-1"/>
                  <a:pt x="393" y="-1"/>
                  <a:pt x="389" y="2"/>
                </a:cubicBezTo>
                <a:cubicBezTo>
                  <a:pt x="388" y="3"/>
                  <a:pt x="305" y="65"/>
                  <a:pt x="203" y="65"/>
                </a:cubicBezTo>
                <a:cubicBezTo>
                  <a:pt x="101" y="65"/>
                  <a:pt x="18" y="3"/>
                  <a:pt x="17" y="2"/>
                </a:cubicBezTo>
                <a:cubicBezTo>
                  <a:pt x="13" y="-1"/>
                  <a:pt x="7" y="-1"/>
                  <a:pt x="3" y="3"/>
                </a:cubicBezTo>
                <a:cubicBezTo>
                  <a:pt x="0" y="6"/>
                  <a:pt x="-1" y="12"/>
                  <a:pt x="1" y="16"/>
                </a:cubicBezTo>
                <a:cubicBezTo>
                  <a:pt x="4" y="21"/>
                  <a:pt x="70" y="129"/>
                  <a:pt x="203" y="129"/>
                </a:cubicBezTo>
                <a:cubicBezTo>
                  <a:pt x="336" y="129"/>
                  <a:pt x="402" y="21"/>
                  <a:pt x="404" y="16"/>
                </a:cubicBezTo>
                <a:cubicBezTo>
                  <a:pt x="407" y="12"/>
                  <a:pt x="406" y="6"/>
                  <a:pt x="402" y="3"/>
                </a:cubicBezTo>
                <a:close/>
              </a:path>
            </a:pathLst>
          </a:custGeom>
          <a:solidFill>
            <a:srgbClr val="6645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8" name=""/>
          <p:cNvSpPr txBox="1"/>
          <p:nvPr/>
        </p:nvSpPr>
        <p:spPr>
          <a:xfrm>
            <a:off x="6729480" y="5006520"/>
            <a:ext cx="1066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testen ?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9" name=""/>
          <p:cNvSpPr/>
          <p:nvPr/>
        </p:nvSpPr>
        <p:spPr>
          <a:xfrm>
            <a:off x="52347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4" y="300"/>
                </a:lnTo>
                <a:cubicBezTo>
                  <a:pt x="184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0" name=""/>
          <p:cNvSpPr/>
          <p:nvPr/>
        </p:nvSpPr>
        <p:spPr>
          <a:xfrm>
            <a:off x="5182200" y="6478560"/>
            <a:ext cx="117360" cy="120960"/>
          </a:xfrm>
          <a:custGeom>
            <a:avLst/>
            <a:gdLst/>
            <a:ahLst/>
            <a:rect l="0" t="0" r="r" b="b"/>
            <a:pathLst>
              <a:path w="326" h="336">
                <a:moveTo>
                  <a:pt x="275" y="222"/>
                </a:moveTo>
                <a:lnTo>
                  <a:pt x="195" y="301"/>
                </a:lnTo>
                <a:cubicBezTo>
                  <a:pt x="195" y="301"/>
                  <a:pt x="116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7" y="51"/>
                  <a:pt x="326" y="71"/>
                  <a:pt x="326" y="71"/>
                </a:cubicBezTo>
                <a:lnTo>
                  <a:pt x="281" y="115"/>
                </a:lnTo>
                <a:cubicBezTo>
                  <a:pt x="281" y="115"/>
                  <a:pt x="283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6" y="222"/>
                  <a:pt x="76" y="262"/>
                </a:cubicBezTo>
                <a:cubicBezTo>
                  <a:pt x="116" y="301"/>
                  <a:pt x="156" y="262"/>
                  <a:pt x="156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1" name=""/>
          <p:cNvSpPr txBox="1"/>
          <p:nvPr/>
        </p:nvSpPr>
        <p:spPr>
          <a:xfrm>
            <a:off x="516240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2" name=""/>
          <p:cNvSpPr txBox="1"/>
          <p:nvPr/>
        </p:nvSpPr>
        <p:spPr>
          <a:xfrm>
            <a:off x="535968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3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538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539" name=""/>
          <p:cNvSpPr txBox="1"/>
          <p:nvPr/>
        </p:nvSpPr>
        <p:spPr>
          <a:xfrm>
            <a:off x="747720" y="1391040"/>
            <a:ext cx="35362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6: die Namen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0" name=""/>
          <p:cNvSpPr txBox="1"/>
          <p:nvPr/>
        </p:nvSpPr>
        <p:spPr>
          <a:xfrm>
            <a:off x="747720" y="1943280"/>
            <a:ext cx="39621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meiner Test-Methoden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1" name=""/>
          <p:cNvSpPr/>
          <p:nvPr/>
        </p:nvSpPr>
        <p:spPr>
          <a:xfrm>
            <a:off x="1047600" y="34956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6"/>
                  <a:pt x="255" y="183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6"/>
                  <a:pt x="0" y="150"/>
                  <a:pt x="0" y="132"/>
                </a:cubicBezTo>
                <a:cubicBezTo>
                  <a:pt x="0" y="114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2" name=""/>
          <p:cNvSpPr txBox="1"/>
          <p:nvPr/>
        </p:nvSpPr>
        <p:spPr>
          <a:xfrm>
            <a:off x="747720" y="2495880"/>
            <a:ext cx="1555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sind egal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3" name=""/>
          <p:cNvSpPr txBox="1"/>
          <p:nvPr/>
        </p:nvSpPr>
        <p:spPr>
          <a:xfrm>
            <a:off x="1300320" y="3349080"/>
            <a:ext cx="3722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wenn du das denkst, schießt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4" name=""/>
          <p:cNvSpPr/>
          <p:nvPr/>
        </p:nvSpPr>
        <p:spPr>
          <a:xfrm>
            <a:off x="1047600" y="43909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5" name=""/>
          <p:cNvSpPr txBox="1"/>
          <p:nvPr/>
        </p:nvSpPr>
        <p:spPr>
          <a:xfrm>
            <a:off x="1300320" y="3758760"/>
            <a:ext cx="2828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du dir selber ins Knie,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6" name=""/>
          <p:cNvSpPr txBox="1"/>
          <p:nvPr/>
        </p:nvSpPr>
        <p:spPr>
          <a:xfrm>
            <a:off x="1300320" y="4244400"/>
            <a:ext cx="3670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das Problem potenziert sich,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7" name=""/>
          <p:cNvSpPr txBox="1"/>
          <p:nvPr/>
        </p:nvSpPr>
        <p:spPr>
          <a:xfrm>
            <a:off x="1300320" y="4654080"/>
            <a:ext cx="3274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wenn du auch noch viele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8" name=""/>
          <p:cNvSpPr txBox="1"/>
          <p:nvPr/>
        </p:nvSpPr>
        <p:spPr>
          <a:xfrm>
            <a:off x="1300320" y="5073120"/>
            <a:ext cx="2474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Mocks verwendest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5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51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3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5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558" name="" descr=""/>
          <p:cNvPicPr/>
          <p:nvPr/>
        </p:nvPicPr>
        <p:blipFill>
          <a:blip r:embed="rId2"/>
          <a:stretch/>
        </p:blipFill>
        <p:spPr>
          <a:xfrm>
            <a:off x="485640" y="1476360"/>
            <a:ext cx="3904920" cy="3904920"/>
          </a:xfrm>
          <a:prstGeom prst="rect">
            <a:avLst/>
          </a:prstGeom>
          <a:ln w="0">
            <a:noFill/>
          </a:ln>
        </p:spPr>
      </p:pic>
      <p:sp>
        <p:nvSpPr>
          <p:cNvPr id="559" name=""/>
          <p:cNvSpPr txBox="1"/>
          <p:nvPr/>
        </p:nvSpPr>
        <p:spPr>
          <a:xfrm>
            <a:off x="5624640" y="972000"/>
            <a:ext cx="49276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7: BDD ist toll: der PO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0" name=""/>
          <p:cNvSpPr/>
          <p:nvPr/>
        </p:nvSpPr>
        <p:spPr>
          <a:xfrm>
            <a:off x="5924520" y="25239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8" y="199"/>
                  <a:pt x="239" y="213"/>
                  <a:pt x="226" y="226"/>
                </a:cubicBezTo>
                <a:cubicBezTo>
                  <a:pt x="214" y="238"/>
                  <a:pt x="200" y="248"/>
                  <a:pt x="183" y="255"/>
                </a:cubicBezTo>
                <a:cubicBezTo>
                  <a:pt x="167" y="262"/>
                  <a:pt x="150" y="266"/>
                  <a:pt x="133" y="266"/>
                </a:cubicBezTo>
                <a:cubicBezTo>
                  <a:pt x="115" y="266"/>
                  <a:pt x="98" y="262"/>
                  <a:pt x="82" y="255"/>
                </a:cubicBezTo>
                <a:cubicBezTo>
                  <a:pt x="66" y="248"/>
                  <a:pt x="52" y="238"/>
                  <a:pt x="38" y="226"/>
                </a:cubicBezTo>
                <a:cubicBezTo>
                  <a:pt x="26" y="213"/>
                  <a:pt x="16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6" y="65"/>
                  <a:pt x="26" y="51"/>
                  <a:pt x="38" y="39"/>
                </a:cubicBezTo>
                <a:cubicBezTo>
                  <a:pt x="52" y="26"/>
                  <a:pt x="66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0" y="0"/>
                  <a:pt x="167" y="3"/>
                  <a:pt x="183" y="10"/>
                </a:cubicBezTo>
                <a:cubicBezTo>
                  <a:pt x="200" y="17"/>
                  <a:pt x="214" y="26"/>
                  <a:pt x="226" y="39"/>
                </a:cubicBezTo>
                <a:cubicBezTo>
                  <a:pt x="239" y="51"/>
                  <a:pt x="248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1" name=""/>
          <p:cNvSpPr txBox="1"/>
          <p:nvPr/>
        </p:nvSpPr>
        <p:spPr>
          <a:xfrm>
            <a:off x="5624640" y="1524240"/>
            <a:ext cx="44204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schreibt jetzt meine Tests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2" name=""/>
          <p:cNvSpPr/>
          <p:nvPr/>
        </p:nvSpPr>
        <p:spPr>
          <a:xfrm>
            <a:off x="5924520" y="30096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8" y="199"/>
                  <a:pt x="239" y="214"/>
                  <a:pt x="226" y="227"/>
                </a:cubicBezTo>
                <a:cubicBezTo>
                  <a:pt x="214" y="240"/>
                  <a:pt x="200" y="249"/>
                  <a:pt x="183" y="256"/>
                </a:cubicBezTo>
                <a:cubicBezTo>
                  <a:pt x="167" y="263"/>
                  <a:pt x="150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6" y="249"/>
                  <a:pt x="52" y="240"/>
                  <a:pt x="38" y="227"/>
                </a:cubicBezTo>
                <a:cubicBezTo>
                  <a:pt x="26" y="214"/>
                  <a:pt x="16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6" y="66"/>
                  <a:pt x="26" y="51"/>
                  <a:pt x="38" y="39"/>
                </a:cubicBezTo>
                <a:cubicBezTo>
                  <a:pt x="52" y="27"/>
                  <a:pt x="66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0" y="0"/>
                  <a:pt x="167" y="4"/>
                  <a:pt x="183" y="10"/>
                </a:cubicBezTo>
                <a:cubicBezTo>
                  <a:pt x="200" y="17"/>
                  <a:pt x="214" y="27"/>
                  <a:pt x="226" y="39"/>
                </a:cubicBezTo>
                <a:cubicBezTo>
                  <a:pt x="239" y="51"/>
                  <a:pt x="248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3" name=""/>
          <p:cNvSpPr txBox="1"/>
          <p:nvPr/>
        </p:nvSpPr>
        <p:spPr>
          <a:xfrm>
            <a:off x="6176880" y="2377440"/>
            <a:ext cx="51026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BDD = "Behaviour Driven Development"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4" name=""/>
          <p:cNvSpPr txBox="1"/>
          <p:nvPr/>
        </p:nvSpPr>
        <p:spPr>
          <a:xfrm>
            <a:off x="6176880" y="2863440"/>
            <a:ext cx="48236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das wird nicht passieren, PO schreibt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5" name=""/>
          <p:cNvSpPr/>
          <p:nvPr/>
        </p:nvSpPr>
        <p:spPr>
          <a:xfrm>
            <a:off x="5924520" y="39049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8" y="201"/>
                  <a:pt x="239" y="215"/>
                  <a:pt x="226" y="227"/>
                </a:cubicBezTo>
                <a:cubicBezTo>
                  <a:pt x="214" y="240"/>
                  <a:pt x="200" y="249"/>
                  <a:pt x="183" y="256"/>
                </a:cubicBezTo>
                <a:cubicBezTo>
                  <a:pt x="167" y="263"/>
                  <a:pt x="150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6" y="249"/>
                  <a:pt x="52" y="240"/>
                  <a:pt x="38" y="227"/>
                </a:cubicBezTo>
                <a:cubicBezTo>
                  <a:pt x="26" y="215"/>
                  <a:pt x="16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8"/>
                  <a:pt x="10" y="82"/>
                </a:cubicBezTo>
                <a:cubicBezTo>
                  <a:pt x="16" y="66"/>
                  <a:pt x="26" y="52"/>
                  <a:pt x="38" y="39"/>
                </a:cubicBezTo>
                <a:cubicBezTo>
                  <a:pt x="52" y="27"/>
                  <a:pt x="66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0" y="0"/>
                  <a:pt x="167" y="4"/>
                  <a:pt x="183" y="10"/>
                </a:cubicBezTo>
                <a:cubicBezTo>
                  <a:pt x="200" y="17"/>
                  <a:pt x="214" y="27"/>
                  <a:pt x="226" y="39"/>
                </a:cubicBezTo>
                <a:cubicBezTo>
                  <a:pt x="239" y="52"/>
                  <a:pt x="248" y="66"/>
                  <a:pt x="255" y="82"/>
                </a:cubicBezTo>
                <a:cubicBezTo>
                  <a:pt x="262" y="98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6" name=""/>
          <p:cNvSpPr txBox="1"/>
          <p:nvPr/>
        </p:nvSpPr>
        <p:spPr>
          <a:xfrm>
            <a:off x="6176880" y="3272760"/>
            <a:ext cx="1502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keine Tests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7" name=""/>
          <p:cNvSpPr txBox="1"/>
          <p:nvPr/>
        </p:nvSpPr>
        <p:spPr>
          <a:xfrm>
            <a:off x="6176880" y="3758760"/>
            <a:ext cx="4909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BDD - tools wie Gherkin oder JBehave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8" name=""/>
          <p:cNvSpPr txBox="1"/>
          <p:nvPr/>
        </p:nvSpPr>
        <p:spPr>
          <a:xfrm>
            <a:off x="6176880" y="4177800"/>
            <a:ext cx="4909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führen zu nichts als Overhead für 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9" name=""/>
          <p:cNvSpPr/>
          <p:nvPr/>
        </p:nvSpPr>
        <p:spPr>
          <a:xfrm>
            <a:off x="5924520" y="521964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7"/>
                  <a:pt x="255" y="184"/>
                </a:cubicBezTo>
                <a:cubicBezTo>
                  <a:pt x="248" y="200"/>
                  <a:pt x="239" y="214"/>
                  <a:pt x="226" y="227"/>
                </a:cubicBezTo>
                <a:cubicBezTo>
                  <a:pt x="214" y="239"/>
                  <a:pt x="200" y="248"/>
                  <a:pt x="183" y="255"/>
                </a:cubicBezTo>
                <a:cubicBezTo>
                  <a:pt x="167" y="262"/>
                  <a:pt x="150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6" y="248"/>
                  <a:pt x="52" y="239"/>
                  <a:pt x="38" y="227"/>
                </a:cubicBezTo>
                <a:cubicBezTo>
                  <a:pt x="26" y="214"/>
                  <a:pt x="16" y="200"/>
                  <a:pt x="10" y="184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4"/>
                  <a:pt x="3" y="98"/>
                  <a:pt x="10" y="81"/>
                </a:cubicBezTo>
                <a:cubicBezTo>
                  <a:pt x="16" y="65"/>
                  <a:pt x="26" y="51"/>
                  <a:pt x="38" y="38"/>
                </a:cubicBezTo>
                <a:cubicBezTo>
                  <a:pt x="52" y="26"/>
                  <a:pt x="66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0" y="0"/>
                  <a:pt x="167" y="3"/>
                  <a:pt x="183" y="10"/>
                </a:cubicBezTo>
                <a:cubicBezTo>
                  <a:pt x="200" y="16"/>
                  <a:pt x="214" y="26"/>
                  <a:pt x="226" y="38"/>
                </a:cubicBezTo>
                <a:cubicBezTo>
                  <a:pt x="239" y="51"/>
                  <a:pt x="248" y="65"/>
                  <a:pt x="255" y="81"/>
                </a:cubicBezTo>
                <a:cubicBezTo>
                  <a:pt x="262" y="98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0" name=""/>
          <p:cNvSpPr txBox="1"/>
          <p:nvPr/>
        </p:nvSpPr>
        <p:spPr>
          <a:xfrm>
            <a:off x="6176880" y="4587480"/>
            <a:ext cx="1451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Entwickler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1" name=""/>
          <p:cNvSpPr txBox="1"/>
          <p:nvPr/>
        </p:nvSpPr>
        <p:spPr>
          <a:xfrm>
            <a:off x="6176880" y="5073120"/>
            <a:ext cx="5117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besser : JGiven: Entwickler schreibt, PO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2" name=""/>
          <p:cNvSpPr txBox="1"/>
          <p:nvPr/>
        </p:nvSpPr>
        <p:spPr>
          <a:xfrm>
            <a:off x="6176880" y="5482800"/>
            <a:ext cx="555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liest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3" name=""/>
          <p:cNvSpPr/>
          <p:nvPr/>
        </p:nvSpPr>
        <p:spPr>
          <a:xfrm>
            <a:off x="52347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4" y="300"/>
                </a:lnTo>
                <a:cubicBezTo>
                  <a:pt x="184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4" name=""/>
          <p:cNvSpPr/>
          <p:nvPr/>
        </p:nvSpPr>
        <p:spPr>
          <a:xfrm>
            <a:off x="5182200" y="6478560"/>
            <a:ext cx="117360" cy="120960"/>
          </a:xfrm>
          <a:custGeom>
            <a:avLst/>
            <a:gdLst/>
            <a:ahLst/>
            <a:rect l="0" t="0" r="r" b="b"/>
            <a:pathLst>
              <a:path w="326" h="336">
                <a:moveTo>
                  <a:pt x="275" y="222"/>
                </a:moveTo>
                <a:lnTo>
                  <a:pt x="195" y="301"/>
                </a:lnTo>
                <a:cubicBezTo>
                  <a:pt x="195" y="301"/>
                  <a:pt x="116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7" y="51"/>
                  <a:pt x="326" y="71"/>
                  <a:pt x="326" y="71"/>
                </a:cubicBezTo>
                <a:lnTo>
                  <a:pt x="281" y="115"/>
                </a:lnTo>
                <a:cubicBezTo>
                  <a:pt x="281" y="115"/>
                  <a:pt x="283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6" y="222"/>
                  <a:pt x="76" y="262"/>
                </a:cubicBezTo>
                <a:cubicBezTo>
                  <a:pt x="116" y="301"/>
                  <a:pt x="156" y="262"/>
                  <a:pt x="156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5" name=""/>
          <p:cNvSpPr txBox="1"/>
          <p:nvPr/>
        </p:nvSpPr>
        <p:spPr>
          <a:xfrm>
            <a:off x="516240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6" name=""/>
          <p:cNvSpPr txBox="1"/>
          <p:nvPr/>
        </p:nvSpPr>
        <p:spPr>
          <a:xfrm>
            <a:off x="535968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7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37" name=""/>
          <p:cNvSpPr/>
          <p:nvPr/>
        </p:nvSpPr>
        <p:spPr>
          <a:xfrm>
            <a:off x="1047600" y="28666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747720" y="1867320"/>
            <a:ext cx="4551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Was Ihr mitbringen solltet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"/>
          <p:cNvSpPr/>
          <p:nvPr/>
        </p:nvSpPr>
        <p:spPr>
          <a:xfrm>
            <a:off x="1047600" y="335268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1300320" y="2720520"/>
            <a:ext cx="5149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Verständnis der Grundbegriffe von TDD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"/>
          <p:cNvSpPr/>
          <p:nvPr/>
        </p:nvSpPr>
        <p:spPr>
          <a:xfrm>
            <a:off x="1047600" y="38383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1300320" y="3206160"/>
            <a:ext cx="8880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mindestens mal ein Tutorial mit einem praktische Beispiel gemacht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"/>
          <p:cNvSpPr/>
          <p:nvPr/>
        </p:nvSpPr>
        <p:spPr>
          <a:xfrm>
            <a:off x="1047600" y="43243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3"/>
                  <a:pt x="227" y="225"/>
                </a:cubicBezTo>
                <a:cubicBezTo>
                  <a:pt x="214" y="238"/>
                  <a:pt x="200" y="247"/>
                  <a:pt x="184" y="254"/>
                </a:cubicBezTo>
                <a:cubicBezTo>
                  <a:pt x="168" y="261"/>
                  <a:pt x="151" y="265"/>
                  <a:pt x="133" y="265"/>
                </a:cubicBezTo>
                <a:cubicBezTo>
                  <a:pt x="115" y="265"/>
                  <a:pt x="98" y="261"/>
                  <a:pt x="82" y="254"/>
                </a:cubicBezTo>
                <a:cubicBezTo>
                  <a:pt x="65" y="247"/>
                  <a:pt x="51" y="238"/>
                  <a:pt x="39" y="225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1300320" y="3691800"/>
            <a:ext cx="71899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Durchhaltevermögen auch bei schwierigen Situationen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300320" y="4177800"/>
            <a:ext cx="10111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keine Pläne noch jahrelang in einem Legacy - Projekt ohne Testabdeckung zu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300320" y="4587480"/>
            <a:ext cx="10746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arbeiten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"/>
          <p:cNvSpPr/>
          <p:nvPr/>
        </p:nvSpPr>
        <p:spPr>
          <a:xfrm>
            <a:off x="194868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09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2" y="300"/>
                </a:lnTo>
                <a:cubicBezTo>
                  <a:pt x="182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09" y="36"/>
                  <a:pt x="169" y="75"/>
                  <a:pt x="169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" name=""/>
          <p:cNvSpPr/>
          <p:nvPr/>
        </p:nvSpPr>
        <p:spPr>
          <a:xfrm>
            <a:off x="18961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6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2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5" y="222"/>
                  <a:pt x="76" y="262"/>
                </a:cubicBezTo>
                <a:cubicBezTo>
                  <a:pt x="116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8276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207072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118047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8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8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8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6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591" name=""/>
          <p:cNvSpPr txBox="1"/>
          <p:nvPr/>
        </p:nvSpPr>
        <p:spPr>
          <a:xfrm>
            <a:off x="747720" y="2410200"/>
            <a:ext cx="100184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Nochmal "Über 7 Brücken musst du gehen, 7 dunkle Jahre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2" name=""/>
          <p:cNvSpPr txBox="1"/>
          <p:nvPr/>
        </p:nvSpPr>
        <p:spPr>
          <a:xfrm>
            <a:off x="747720" y="2962440"/>
            <a:ext cx="23580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überstehen"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3" name=""/>
          <p:cNvSpPr/>
          <p:nvPr/>
        </p:nvSpPr>
        <p:spPr>
          <a:xfrm>
            <a:off x="752400" y="3800160"/>
            <a:ext cx="2857680" cy="514800"/>
          </a:xfrm>
          <a:custGeom>
            <a:avLst/>
            <a:gdLst/>
            <a:ahLst/>
            <a:rect l="0" t="0" r="r" b="b"/>
            <a:pathLst>
              <a:path w="7938" h="1430">
                <a:moveTo>
                  <a:pt x="0" y="716"/>
                </a:moveTo>
                <a:cubicBezTo>
                  <a:pt x="0" y="692"/>
                  <a:pt x="1" y="669"/>
                  <a:pt x="3" y="646"/>
                </a:cubicBezTo>
                <a:cubicBezTo>
                  <a:pt x="5" y="622"/>
                  <a:pt x="9" y="599"/>
                  <a:pt x="13" y="576"/>
                </a:cubicBezTo>
                <a:cubicBezTo>
                  <a:pt x="18" y="553"/>
                  <a:pt x="24" y="531"/>
                  <a:pt x="30" y="508"/>
                </a:cubicBezTo>
                <a:cubicBezTo>
                  <a:pt x="37" y="486"/>
                  <a:pt x="45" y="464"/>
                  <a:pt x="54" y="442"/>
                </a:cubicBezTo>
                <a:cubicBezTo>
                  <a:pt x="63" y="421"/>
                  <a:pt x="73" y="400"/>
                  <a:pt x="84" y="379"/>
                </a:cubicBezTo>
                <a:cubicBezTo>
                  <a:pt x="95" y="358"/>
                  <a:pt x="107" y="338"/>
                  <a:pt x="120" y="319"/>
                </a:cubicBezTo>
                <a:cubicBezTo>
                  <a:pt x="133" y="299"/>
                  <a:pt x="147" y="281"/>
                  <a:pt x="162" y="263"/>
                </a:cubicBezTo>
                <a:cubicBezTo>
                  <a:pt x="177" y="244"/>
                  <a:pt x="192" y="227"/>
                  <a:pt x="209" y="211"/>
                </a:cubicBezTo>
                <a:cubicBezTo>
                  <a:pt x="225" y="194"/>
                  <a:pt x="243" y="178"/>
                  <a:pt x="261" y="164"/>
                </a:cubicBezTo>
                <a:cubicBezTo>
                  <a:pt x="279" y="148"/>
                  <a:pt x="298" y="134"/>
                  <a:pt x="317" y="121"/>
                </a:cubicBezTo>
                <a:cubicBezTo>
                  <a:pt x="337" y="108"/>
                  <a:pt x="357" y="96"/>
                  <a:pt x="377" y="85"/>
                </a:cubicBezTo>
                <a:cubicBezTo>
                  <a:pt x="398" y="74"/>
                  <a:pt x="419" y="64"/>
                  <a:pt x="441" y="55"/>
                </a:cubicBezTo>
                <a:cubicBezTo>
                  <a:pt x="462" y="46"/>
                  <a:pt x="484" y="38"/>
                  <a:pt x="507" y="31"/>
                </a:cubicBezTo>
                <a:cubicBezTo>
                  <a:pt x="529" y="24"/>
                  <a:pt x="552" y="19"/>
                  <a:pt x="575" y="14"/>
                </a:cubicBezTo>
                <a:cubicBezTo>
                  <a:pt x="598" y="10"/>
                  <a:pt x="621" y="6"/>
                  <a:pt x="644" y="4"/>
                </a:cubicBezTo>
                <a:cubicBezTo>
                  <a:pt x="667" y="2"/>
                  <a:pt x="691" y="0"/>
                  <a:pt x="714" y="0"/>
                </a:cubicBezTo>
                <a:lnTo>
                  <a:pt x="7224" y="0"/>
                </a:lnTo>
                <a:cubicBezTo>
                  <a:pt x="7247" y="0"/>
                  <a:pt x="7271" y="2"/>
                  <a:pt x="7294" y="4"/>
                </a:cubicBezTo>
                <a:cubicBezTo>
                  <a:pt x="7317" y="6"/>
                  <a:pt x="7340" y="10"/>
                  <a:pt x="7363" y="14"/>
                </a:cubicBezTo>
                <a:cubicBezTo>
                  <a:pt x="7386" y="19"/>
                  <a:pt x="7409" y="24"/>
                  <a:pt x="7431" y="31"/>
                </a:cubicBezTo>
                <a:cubicBezTo>
                  <a:pt x="7454" y="38"/>
                  <a:pt x="7476" y="46"/>
                  <a:pt x="7497" y="55"/>
                </a:cubicBezTo>
                <a:cubicBezTo>
                  <a:pt x="7519" y="64"/>
                  <a:pt x="7540" y="74"/>
                  <a:pt x="7561" y="85"/>
                </a:cubicBezTo>
                <a:cubicBezTo>
                  <a:pt x="7581" y="96"/>
                  <a:pt x="7601" y="108"/>
                  <a:pt x="7621" y="121"/>
                </a:cubicBezTo>
                <a:cubicBezTo>
                  <a:pt x="7640" y="134"/>
                  <a:pt x="7659" y="148"/>
                  <a:pt x="7677" y="164"/>
                </a:cubicBezTo>
                <a:cubicBezTo>
                  <a:pt x="7695" y="178"/>
                  <a:pt x="7712" y="194"/>
                  <a:pt x="7729" y="211"/>
                </a:cubicBezTo>
                <a:cubicBezTo>
                  <a:pt x="7746" y="227"/>
                  <a:pt x="7761" y="244"/>
                  <a:pt x="7776" y="263"/>
                </a:cubicBezTo>
                <a:cubicBezTo>
                  <a:pt x="7791" y="281"/>
                  <a:pt x="7805" y="299"/>
                  <a:pt x="7818" y="319"/>
                </a:cubicBezTo>
                <a:cubicBezTo>
                  <a:pt x="7831" y="338"/>
                  <a:pt x="7843" y="358"/>
                  <a:pt x="7854" y="379"/>
                </a:cubicBezTo>
                <a:cubicBezTo>
                  <a:pt x="7865" y="400"/>
                  <a:pt x="7875" y="421"/>
                  <a:pt x="7884" y="442"/>
                </a:cubicBezTo>
                <a:cubicBezTo>
                  <a:pt x="7893" y="464"/>
                  <a:pt x="7901" y="486"/>
                  <a:pt x="7907" y="508"/>
                </a:cubicBezTo>
                <a:cubicBezTo>
                  <a:pt x="7914" y="531"/>
                  <a:pt x="7920" y="553"/>
                  <a:pt x="7924" y="576"/>
                </a:cubicBezTo>
                <a:cubicBezTo>
                  <a:pt x="7929" y="599"/>
                  <a:pt x="7932" y="622"/>
                  <a:pt x="7935" y="646"/>
                </a:cubicBezTo>
                <a:cubicBezTo>
                  <a:pt x="7937" y="669"/>
                  <a:pt x="7938" y="692"/>
                  <a:pt x="7938" y="716"/>
                </a:cubicBezTo>
                <a:cubicBezTo>
                  <a:pt x="7938" y="739"/>
                  <a:pt x="7937" y="762"/>
                  <a:pt x="7935" y="786"/>
                </a:cubicBezTo>
                <a:cubicBezTo>
                  <a:pt x="7932" y="809"/>
                  <a:pt x="7929" y="832"/>
                  <a:pt x="7924" y="855"/>
                </a:cubicBezTo>
                <a:cubicBezTo>
                  <a:pt x="7920" y="878"/>
                  <a:pt x="7914" y="901"/>
                  <a:pt x="7907" y="923"/>
                </a:cubicBezTo>
                <a:cubicBezTo>
                  <a:pt x="7901" y="946"/>
                  <a:pt x="7893" y="968"/>
                  <a:pt x="7884" y="989"/>
                </a:cubicBezTo>
                <a:cubicBezTo>
                  <a:pt x="7875" y="1011"/>
                  <a:pt x="7865" y="1032"/>
                  <a:pt x="7854" y="1053"/>
                </a:cubicBezTo>
                <a:cubicBezTo>
                  <a:pt x="7843" y="1073"/>
                  <a:pt x="7831" y="1093"/>
                  <a:pt x="7818" y="1113"/>
                </a:cubicBezTo>
                <a:cubicBezTo>
                  <a:pt x="7805" y="1132"/>
                  <a:pt x="7791" y="1151"/>
                  <a:pt x="7776" y="1169"/>
                </a:cubicBezTo>
                <a:cubicBezTo>
                  <a:pt x="7761" y="1187"/>
                  <a:pt x="7746" y="1204"/>
                  <a:pt x="7729" y="1221"/>
                </a:cubicBezTo>
                <a:cubicBezTo>
                  <a:pt x="7712" y="1237"/>
                  <a:pt x="7695" y="1253"/>
                  <a:pt x="7677" y="1268"/>
                </a:cubicBezTo>
                <a:cubicBezTo>
                  <a:pt x="7659" y="1283"/>
                  <a:pt x="7640" y="1297"/>
                  <a:pt x="7621" y="1310"/>
                </a:cubicBezTo>
                <a:cubicBezTo>
                  <a:pt x="7601" y="1323"/>
                  <a:pt x="7581" y="1335"/>
                  <a:pt x="7561" y="1346"/>
                </a:cubicBezTo>
                <a:cubicBezTo>
                  <a:pt x="7540" y="1357"/>
                  <a:pt x="7519" y="1367"/>
                  <a:pt x="7497" y="1376"/>
                </a:cubicBezTo>
                <a:cubicBezTo>
                  <a:pt x="7476" y="1385"/>
                  <a:pt x="7454" y="1393"/>
                  <a:pt x="7431" y="1399"/>
                </a:cubicBezTo>
                <a:cubicBezTo>
                  <a:pt x="7409" y="1406"/>
                  <a:pt x="7386" y="1412"/>
                  <a:pt x="7363" y="1416"/>
                </a:cubicBezTo>
                <a:cubicBezTo>
                  <a:pt x="7340" y="1421"/>
                  <a:pt x="7317" y="1424"/>
                  <a:pt x="7294" y="1427"/>
                </a:cubicBezTo>
                <a:cubicBezTo>
                  <a:pt x="7271" y="1429"/>
                  <a:pt x="7247" y="1430"/>
                  <a:pt x="7224" y="1430"/>
                </a:cubicBezTo>
                <a:lnTo>
                  <a:pt x="714" y="1430"/>
                </a:lnTo>
                <a:cubicBezTo>
                  <a:pt x="691" y="1430"/>
                  <a:pt x="667" y="1429"/>
                  <a:pt x="644" y="1427"/>
                </a:cubicBezTo>
                <a:cubicBezTo>
                  <a:pt x="621" y="1424"/>
                  <a:pt x="598" y="1421"/>
                  <a:pt x="575" y="1416"/>
                </a:cubicBezTo>
                <a:cubicBezTo>
                  <a:pt x="552" y="1412"/>
                  <a:pt x="529" y="1406"/>
                  <a:pt x="507" y="1399"/>
                </a:cubicBezTo>
                <a:cubicBezTo>
                  <a:pt x="484" y="1393"/>
                  <a:pt x="462" y="1385"/>
                  <a:pt x="441" y="1376"/>
                </a:cubicBezTo>
                <a:cubicBezTo>
                  <a:pt x="419" y="1367"/>
                  <a:pt x="398" y="1357"/>
                  <a:pt x="377" y="1346"/>
                </a:cubicBezTo>
                <a:cubicBezTo>
                  <a:pt x="357" y="1335"/>
                  <a:pt x="337" y="1323"/>
                  <a:pt x="317" y="1310"/>
                </a:cubicBezTo>
                <a:cubicBezTo>
                  <a:pt x="298" y="1297"/>
                  <a:pt x="279" y="1283"/>
                  <a:pt x="261" y="1268"/>
                </a:cubicBezTo>
                <a:cubicBezTo>
                  <a:pt x="243" y="1253"/>
                  <a:pt x="225" y="1237"/>
                  <a:pt x="209" y="1221"/>
                </a:cubicBezTo>
                <a:cubicBezTo>
                  <a:pt x="192" y="1204"/>
                  <a:pt x="177" y="1187"/>
                  <a:pt x="162" y="1169"/>
                </a:cubicBezTo>
                <a:cubicBezTo>
                  <a:pt x="147" y="1151"/>
                  <a:pt x="133" y="1132"/>
                  <a:pt x="120" y="1113"/>
                </a:cubicBezTo>
                <a:cubicBezTo>
                  <a:pt x="107" y="1093"/>
                  <a:pt x="95" y="1073"/>
                  <a:pt x="84" y="1053"/>
                </a:cubicBezTo>
                <a:cubicBezTo>
                  <a:pt x="73" y="1032"/>
                  <a:pt x="63" y="1011"/>
                  <a:pt x="54" y="989"/>
                </a:cubicBezTo>
                <a:cubicBezTo>
                  <a:pt x="45" y="968"/>
                  <a:pt x="37" y="946"/>
                  <a:pt x="30" y="923"/>
                </a:cubicBezTo>
                <a:cubicBezTo>
                  <a:pt x="24" y="901"/>
                  <a:pt x="18" y="878"/>
                  <a:pt x="13" y="855"/>
                </a:cubicBezTo>
                <a:cubicBezTo>
                  <a:pt x="9" y="832"/>
                  <a:pt x="5" y="809"/>
                  <a:pt x="3" y="786"/>
                </a:cubicBezTo>
                <a:cubicBezTo>
                  <a:pt x="1" y="762"/>
                  <a:pt x="0" y="739"/>
                  <a:pt x="0" y="716"/>
                </a:cubicBezTo>
                <a:close/>
              </a:path>
            </a:pathLst>
          </a:custGeom>
          <a:solidFill>
            <a:srgbClr val="f1f3f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4" name=""/>
          <p:cNvSpPr/>
          <p:nvPr/>
        </p:nvSpPr>
        <p:spPr>
          <a:xfrm>
            <a:off x="968040" y="4001760"/>
            <a:ext cx="87840" cy="111600"/>
          </a:xfrm>
          <a:custGeom>
            <a:avLst/>
            <a:gdLst/>
            <a:ahLst/>
            <a:rect l="0" t="0" r="r" b="b"/>
            <a:pathLst>
              <a:path w="244" h="310">
                <a:moveTo>
                  <a:pt x="0" y="0"/>
                </a:moveTo>
                <a:lnTo>
                  <a:pt x="0" y="310"/>
                </a:lnTo>
                <a:lnTo>
                  <a:pt x="244" y="1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595" name="" descr=""/>
          <p:cNvPicPr/>
          <p:nvPr/>
        </p:nvPicPr>
        <p:blipFill>
          <a:blip r:embed="rId2"/>
          <a:stretch/>
        </p:blipFill>
        <p:spPr>
          <a:xfrm>
            <a:off x="1072800" y="3880080"/>
            <a:ext cx="511560" cy="359280"/>
          </a:xfrm>
          <a:prstGeom prst="rect">
            <a:avLst/>
          </a:prstGeom>
          <a:ln w="0">
            <a:noFill/>
          </a:ln>
        </p:spPr>
      </p:pic>
      <p:sp>
        <p:nvSpPr>
          <p:cNvPr id="596" name=""/>
          <p:cNvSpPr/>
          <p:nvPr/>
        </p:nvSpPr>
        <p:spPr>
          <a:xfrm>
            <a:off x="1072800" y="3880080"/>
            <a:ext cx="512280" cy="360000"/>
          </a:xfrm>
          <a:custGeom>
            <a:avLst/>
            <a:gdLst/>
            <a:ahLst/>
            <a:rect l="0" t="0" r="r" b="b"/>
            <a:pathLst>
              <a:path w="1423" h="1000">
                <a:moveTo>
                  <a:pt x="0" y="0"/>
                </a:moveTo>
                <a:lnTo>
                  <a:pt x="1423" y="0"/>
                </a:lnTo>
                <a:lnTo>
                  <a:pt x="142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7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8" name=""/>
          <p:cNvSpPr txBox="1"/>
          <p:nvPr/>
        </p:nvSpPr>
        <p:spPr>
          <a:xfrm>
            <a:off x="1200240" y="4002480"/>
            <a:ext cx="25884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0:00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3"/>
          <a:stretch/>
        </p:blipFill>
        <p:spPr>
          <a:xfrm>
            <a:off x="1365480" y="3877200"/>
            <a:ext cx="591120" cy="362520"/>
          </a:xfrm>
          <a:prstGeom prst="rect">
            <a:avLst/>
          </a:prstGeom>
          <a:ln w="0">
            <a:noFill/>
          </a:ln>
        </p:spPr>
      </p:pic>
      <p:sp>
        <p:nvSpPr>
          <p:cNvPr id="600" name=""/>
          <p:cNvSpPr/>
          <p:nvPr/>
        </p:nvSpPr>
        <p:spPr>
          <a:xfrm>
            <a:off x="1365480" y="3876840"/>
            <a:ext cx="591480" cy="363240"/>
          </a:xfrm>
          <a:custGeom>
            <a:avLst/>
            <a:gdLst/>
            <a:ahLst/>
            <a:rect l="0" t="0" r="r" b="b"/>
            <a:pathLst>
              <a:path w="1643" h="1009">
                <a:moveTo>
                  <a:pt x="0" y="0"/>
                </a:moveTo>
                <a:lnTo>
                  <a:pt x="1643" y="0"/>
                </a:lnTo>
                <a:lnTo>
                  <a:pt x="1643" y="1009"/>
                </a:lnTo>
                <a:lnTo>
                  <a:pt x="0" y="100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1" name=""/>
          <p:cNvSpPr txBox="1"/>
          <p:nvPr/>
        </p:nvSpPr>
        <p:spPr>
          <a:xfrm>
            <a:off x="1200240" y="4002480"/>
            <a:ext cx="62748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0:00 / 0:28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2" name=""/>
          <p:cNvSpPr/>
          <p:nvPr/>
        </p:nvSpPr>
        <p:spPr>
          <a:xfrm>
            <a:off x="1981080" y="4038480"/>
            <a:ext cx="771840" cy="38520"/>
          </a:xfrm>
          <a:custGeom>
            <a:avLst/>
            <a:gdLst/>
            <a:ahLst/>
            <a:rect l="0" t="0" r="r" b="b"/>
            <a:pathLst>
              <a:path w="2144" h="107">
                <a:moveTo>
                  <a:pt x="0" y="53"/>
                </a:moveTo>
                <a:cubicBezTo>
                  <a:pt x="0" y="46"/>
                  <a:pt x="1" y="39"/>
                  <a:pt x="4" y="32"/>
                </a:cubicBezTo>
                <a:cubicBezTo>
                  <a:pt x="7" y="26"/>
                  <a:pt x="10" y="20"/>
                  <a:pt x="15" y="15"/>
                </a:cubicBezTo>
                <a:cubicBezTo>
                  <a:pt x="20" y="10"/>
                  <a:pt x="26" y="7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091" y="0"/>
                </a:lnTo>
                <a:cubicBezTo>
                  <a:pt x="2098" y="0"/>
                  <a:pt x="2105" y="1"/>
                  <a:pt x="2111" y="4"/>
                </a:cubicBezTo>
                <a:cubicBezTo>
                  <a:pt x="2118" y="7"/>
                  <a:pt x="2123" y="10"/>
                  <a:pt x="2128" y="15"/>
                </a:cubicBezTo>
                <a:cubicBezTo>
                  <a:pt x="2133" y="20"/>
                  <a:pt x="2137" y="26"/>
                  <a:pt x="2140" y="32"/>
                </a:cubicBezTo>
                <a:cubicBezTo>
                  <a:pt x="2143" y="39"/>
                  <a:pt x="2144" y="46"/>
                  <a:pt x="2144" y="53"/>
                </a:cubicBezTo>
                <a:cubicBezTo>
                  <a:pt x="2144" y="60"/>
                  <a:pt x="2143" y="67"/>
                  <a:pt x="2140" y="74"/>
                </a:cubicBezTo>
                <a:cubicBezTo>
                  <a:pt x="2137" y="80"/>
                  <a:pt x="2133" y="86"/>
                  <a:pt x="2128" y="91"/>
                </a:cubicBezTo>
                <a:cubicBezTo>
                  <a:pt x="2123" y="96"/>
                  <a:pt x="2118" y="100"/>
                  <a:pt x="2111" y="103"/>
                </a:cubicBezTo>
                <a:cubicBezTo>
                  <a:pt x="2105" y="105"/>
                  <a:pt x="2098" y="107"/>
                  <a:pt x="2091" y="107"/>
                </a:cubicBezTo>
                <a:lnTo>
                  <a:pt x="53" y="107"/>
                </a:lnTo>
                <a:cubicBezTo>
                  <a:pt x="46" y="107"/>
                  <a:pt x="39" y="105"/>
                  <a:pt x="32" y="103"/>
                </a:cubicBezTo>
                <a:cubicBezTo>
                  <a:pt x="26" y="100"/>
                  <a:pt x="20" y="96"/>
                  <a:pt x="15" y="91"/>
                </a:cubicBezTo>
                <a:cubicBezTo>
                  <a:pt x="10" y="86"/>
                  <a:pt x="7" y="80"/>
                  <a:pt x="4" y="74"/>
                </a:cubicBezTo>
                <a:cubicBezTo>
                  <a:pt x="1" y="67"/>
                  <a:pt x="0" y="60"/>
                  <a:pt x="0" y="53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3" name=""/>
          <p:cNvSpPr/>
          <p:nvPr/>
        </p:nvSpPr>
        <p:spPr>
          <a:xfrm>
            <a:off x="1981080" y="4038480"/>
            <a:ext cx="771840" cy="38520"/>
          </a:xfrm>
          <a:custGeom>
            <a:avLst/>
            <a:gdLst/>
            <a:ahLst/>
            <a:rect l="0" t="0" r="r" b="b"/>
            <a:pathLst>
              <a:path w="2144" h="107">
                <a:moveTo>
                  <a:pt x="0" y="53"/>
                </a:moveTo>
                <a:cubicBezTo>
                  <a:pt x="0" y="46"/>
                  <a:pt x="1" y="39"/>
                  <a:pt x="4" y="32"/>
                </a:cubicBezTo>
                <a:cubicBezTo>
                  <a:pt x="7" y="26"/>
                  <a:pt x="10" y="20"/>
                  <a:pt x="15" y="15"/>
                </a:cubicBezTo>
                <a:cubicBezTo>
                  <a:pt x="20" y="10"/>
                  <a:pt x="26" y="7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091" y="0"/>
                </a:lnTo>
                <a:cubicBezTo>
                  <a:pt x="2098" y="0"/>
                  <a:pt x="2105" y="1"/>
                  <a:pt x="2111" y="4"/>
                </a:cubicBezTo>
                <a:cubicBezTo>
                  <a:pt x="2118" y="7"/>
                  <a:pt x="2123" y="10"/>
                  <a:pt x="2128" y="15"/>
                </a:cubicBezTo>
                <a:cubicBezTo>
                  <a:pt x="2133" y="20"/>
                  <a:pt x="2137" y="26"/>
                  <a:pt x="2140" y="32"/>
                </a:cubicBezTo>
                <a:cubicBezTo>
                  <a:pt x="2143" y="39"/>
                  <a:pt x="2144" y="46"/>
                  <a:pt x="2144" y="53"/>
                </a:cubicBezTo>
                <a:cubicBezTo>
                  <a:pt x="2144" y="60"/>
                  <a:pt x="2143" y="67"/>
                  <a:pt x="2140" y="74"/>
                </a:cubicBezTo>
                <a:cubicBezTo>
                  <a:pt x="2137" y="80"/>
                  <a:pt x="2133" y="86"/>
                  <a:pt x="2128" y="91"/>
                </a:cubicBezTo>
                <a:cubicBezTo>
                  <a:pt x="2123" y="96"/>
                  <a:pt x="2118" y="100"/>
                  <a:pt x="2111" y="103"/>
                </a:cubicBezTo>
                <a:cubicBezTo>
                  <a:pt x="2105" y="105"/>
                  <a:pt x="2098" y="107"/>
                  <a:pt x="2091" y="107"/>
                </a:cubicBezTo>
                <a:lnTo>
                  <a:pt x="53" y="107"/>
                </a:lnTo>
                <a:cubicBezTo>
                  <a:pt x="46" y="107"/>
                  <a:pt x="39" y="105"/>
                  <a:pt x="32" y="103"/>
                </a:cubicBezTo>
                <a:cubicBezTo>
                  <a:pt x="26" y="100"/>
                  <a:pt x="20" y="96"/>
                  <a:pt x="15" y="91"/>
                </a:cubicBezTo>
                <a:cubicBezTo>
                  <a:pt x="10" y="86"/>
                  <a:pt x="7" y="80"/>
                  <a:pt x="4" y="74"/>
                </a:cubicBezTo>
                <a:cubicBezTo>
                  <a:pt x="1" y="67"/>
                  <a:pt x="0" y="60"/>
                  <a:pt x="0" y="53"/>
                </a:cubicBezTo>
                <a:close/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4" name=""/>
          <p:cNvSpPr/>
          <p:nvPr/>
        </p:nvSpPr>
        <p:spPr>
          <a:xfrm>
            <a:off x="2985840" y="3987720"/>
            <a:ext cx="143280" cy="139680"/>
          </a:xfrm>
          <a:custGeom>
            <a:avLst/>
            <a:gdLst/>
            <a:ahLst/>
            <a:rect l="0" t="0" r="r" b="b"/>
            <a:pathLst>
              <a:path w="398" h="388">
                <a:moveTo>
                  <a:pt x="0" y="128"/>
                </a:moveTo>
                <a:lnTo>
                  <a:pt x="0" y="260"/>
                </a:lnTo>
                <a:lnTo>
                  <a:pt x="88" y="260"/>
                </a:lnTo>
                <a:lnTo>
                  <a:pt x="199" y="371"/>
                </a:lnTo>
                <a:lnTo>
                  <a:pt x="199" y="17"/>
                </a:lnTo>
                <a:lnTo>
                  <a:pt x="88" y="128"/>
                </a:lnTo>
                <a:lnTo>
                  <a:pt x="0" y="128"/>
                </a:lnTo>
                <a:moveTo>
                  <a:pt x="299" y="194"/>
                </a:moveTo>
                <a:cubicBezTo>
                  <a:pt x="299" y="155"/>
                  <a:pt x="276" y="121"/>
                  <a:pt x="244" y="105"/>
                </a:cubicBezTo>
                <a:lnTo>
                  <a:pt x="244" y="282"/>
                </a:lnTo>
                <a:cubicBezTo>
                  <a:pt x="276" y="266"/>
                  <a:pt x="299" y="233"/>
                  <a:pt x="299" y="194"/>
                </a:cubicBezTo>
                <a:moveTo>
                  <a:pt x="244" y="0"/>
                </a:moveTo>
                <a:lnTo>
                  <a:pt x="244" y="46"/>
                </a:lnTo>
                <a:cubicBezTo>
                  <a:pt x="307" y="65"/>
                  <a:pt x="354" y="124"/>
                  <a:pt x="354" y="194"/>
                </a:cubicBezTo>
                <a:cubicBezTo>
                  <a:pt x="354" y="264"/>
                  <a:pt x="307" y="324"/>
                  <a:pt x="244" y="343"/>
                </a:cubicBezTo>
                <a:lnTo>
                  <a:pt x="244" y="388"/>
                </a:lnTo>
                <a:cubicBezTo>
                  <a:pt x="332" y="368"/>
                  <a:pt x="398" y="288"/>
                  <a:pt x="398" y="194"/>
                </a:cubicBezTo>
                <a:cubicBezTo>
                  <a:pt x="398" y="99"/>
                  <a:pt x="332" y="20"/>
                  <a:pt x="244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5" name=""/>
          <p:cNvSpPr/>
          <p:nvPr/>
        </p:nvSpPr>
        <p:spPr>
          <a:xfrm>
            <a:off x="3346200" y="3993840"/>
            <a:ext cx="32040" cy="32400"/>
          </a:xfrm>
          <a:custGeom>
            <a:avLst/>
            <a:gdLst/>
            <a:ahLst/>
            <a:rect l="0" t="0" r="r" b="b"/>
            <a:pathLst>
              <a:path w="89" h="90">
                <a:moveTo>
                  <a:pt x="89" y="45"/>
                </a:moveTo>
                <a:cubicBezTo>
                  <a:pt x="89" y="51"/>
                  <a:pt x="88" y="57"/>
                  <a:pt x="86" y="62"/>
                </a:cubicBezTo>
                <a:cubicBezTo>
                  <a:pt x="84" y="68"/>
                  <a:pt x="81" y="73"/>
                  <a:pt x="75" y="77"/>
                </a:cubicBezTo>
                <a:cubicBezTo>
                  <a:pt x="71" y="81"/>
                  <a:pt x="67" y="84"/>
                  <a:pt x="61" y="86"/>
                </a:cubicBezTo>
                <a:cubicBezTo>
                  <a:pt x="56" y="88"/>
                  <a:pt x="50" y="90"/>
                  <a:pt x="44" y="90"/>
                </a:cubicBezTo>
                <a:cubicBezTo>
                  <a:pt x="38" y="90"/>
                  <a:pt x="33" y="88"/>
                  <a:pt x="27" y="86"/>
                </a:cubicBezTo>
                <a:cubicBezTo>
                  <a:pt x="22" y="84"/>
                  <a:pt x="17" y="81"/>
                  <a:pt x="13" y="77"/>
                </a:cubicBezTo>
                <a:cubicBezTo>
                  <a:pt x="9" y="73"/>
                  <a:pt x="6" y="68"/>
                  <a:pt x="4" y="62"/>
                </a:cubicBezTo>
                <a:cubicBezTo>
                  <a:pt x="1" y="57"/>
                  <a:pt x="0" y="51"/>
                  <a:pt x="0" y="45"/>
                </a:cubicBezTo>
                <a:cubicBezTo>
                  <a:pt x="0" y="40"/>
                  <a:pt x="1" y="33"/>
                  <a:pt x="4" y="28"/>
                </a:cubicBezTo>
                <a:cubicBezTo>
                  <a:pt x="6" y="22"/>
                  <a:pt x="9" y="17"/>
                  <a:pt x="13" y="13"/>
                </a:cubicBezTo>
                <a:cubicBezTo>
                  <a:pt x="17" y="9"/>
                  <a:pt x="22" y="6"/>
                  <a:pt x="27" y="4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4"/>
                </a:cubicBezTo>
                <a:cubicBezTo>
                  <a:pt x="67" y="6"/>
                  <a:pt x="71" y="9"/>
                  <a:pt x="75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8" y="33"/>
                  <a:pt x="89" y="40"/>
                  <a:pt x="89" y="4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6" name=""/>
          <p:cNvSpPr/>
          <p:nvPr/>
        </p:nvSpPr>
        <p:spPr>
          <a:xfrm>
            <a:off x="3346200" y="404172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4"/>
                </a:moveTo>
                <a:cubicBezTo>
                  <a:pt x="89" y="50"/>
                  <a:pt x="88" y="55"/>
                  <a:pt x="86" y="61"/>
                </a:cubicBezTo>
                <a:cubicBezTo>
                  <a:pt x="84" y="66"/>
                  <a:pt x="81" y="71"/>
                  <a:pt x="75" y="75"/>
                </a:cubicBezTo>
                <a:cubicBezTo>
                  <a:pt x="71" y="79"/>
                  <a:pt x="67" y="83"/>
                  <a:pt x="61" y="85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5"/>
                </a:cubicBezTo>
                <a:cubicBezTo>
                  <a:pt x="22" y="83"/>
                  <a:pt x="17" y="79"/>
                  <a:pt x="13" y="75"/>
                </a:cubicBezTo>
                <a:cubicBezTo>
                  <a:pt x="9" y="71"/>
                  <a:pt x="6" y="66"/>
                  <a:pt x="4" y="61"/>
                </a:cubicBezTo>
                <a:cubicBezTo>
                  <a:pt x="1" y="55"/>
                  <a:pt x="0" y="50"/>
                  <a:pt x="0" y="44"/>
                </a:cubicBezTo>
                <a:cubicBezTo>
                  <a:pt x="0" y="38"/>
                  <a:pt x="1" y="32"/>
                  <a:pt x="4" y="27"/>
                </a:cubicBezTo>
                <a:cubicBezTo>
                  <a:pt x="6" y="21"/>
                  <a:pt x="9" y="17"/>
                  <a:pt x="13" y="13"/>
                </a:cubicBezTo>
                <a:cubicBezTo>
                  <a:pt x="17" y="8"/>
                  <a:pt x="22" y="5"/>
                  <a:pt x="27" y="3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3"/>
                </a:cubicBezTo>
                <a:cubicBezTo>
                  <a:pt x="67" y="5"/>
                  <a:pt x="71" y="8"/>
                  <a:pt x="75" y="13"/>
                </a:cubicBezTo>
                <a:cubicBezTo>
                  <a:pt x="81" y="17"/>
                  <a:pt x="84" y="21"/>
                  <a:pt x="86" y="27"/>
                </a:cubicBezTo>
                <a:cubicBezTo>
                  <a:pt x="88" y="32"/>
                  <a:pt x="89" y="38"/>
                  <a:pt x="89" y="4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7" name=""/>
          <p:cNvSpPr/>
          <p:nvPr/>
        </p:nvSpPr>
        <p:spPr>
          <a:xfrm>
            <a:off x="3346200" y="408924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5"/>
                </a:moveTo>
                <a:cubicBezTo>
                  <a:pt x="89" y="51"/>
                  <a:pt x="88" y="57"/>
                  <a:pt x="86" y="62"/>
                </a:cubicBezTo>
                <a:cubicBezTo>
                  <a:pt x="84" y="67"/>
                  <a:pt x="81" y="72"/>
                  <a:pt x="75" y="76"/>
                </a:cubicBezTo>
                <a:cubicBezTo>
                  <a:pt x="71" y="80"/>
                  <a:pt x="67" y="84"/>
                  <a:pt x="61" y="86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6"/>
                </a:cubicBezTo>
                <a:cubicBezTo>
                  <a:pt x="22" y="84"/>
                  <a:pt x="17" y="80"/>
                  <a:pt x="13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1" y="57"/>
                  <a:pt x="0" y="51"/>
                  <a:pt x="0" y="45"/>
                </a:cubicBezTo>
                <a:cubicBezTo>
                  <a:pt x="0" y="39"/>
                  <a:pt x="1" y="33"/>
                  <a:pt x="4" y="27"/>
                </a:cubicBezTo>
                <a:cubicBezTo>
                  <a:pt x="6" y="22"/>
                  <a:pt x="9" y="17"/>
                  <a:pt x="13" y="13"/>
                </a:cubicBezTo>
                <a:cubicBezTo>
                  <a:pt x="17" y="9"/>
                  <a:pt x="22" y="6"/>
                  <a:pt x="27" y="3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3"/>
                </a:cubicBezTo>
                <a:cubicBezTo>
                  <a:pt x="67" y="6"/>
                  <a:pt x="71" y="9"/>
                  <a:pt x="75" y="13"/>
                </a:cubicBezTo>
                <a:cubicBezTo>
                  <a:pt x="81" y="17"/>
                  <a:pt x="84" y="22"/>
                  <a:pt x="86" y="27"/>
                </a:cubicBezTo>
                <a:cubicBezTo>
                  <a:pt x="88" y="33"/>
                  <a:pt x="89" y="39"/>
                  <a:pt x="89" y="4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10" name=""/>
          <p:cNvSpPr txBox="1"/>
          <p:nvPr/>
        </p:nvSpPr>
        <p:spPr>
          <a:xfrm>
            <a:off x="1497960" y="4002480"/>
            <a:ext cx="33228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/ 0:28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1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2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1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617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618" name=""/>
          <p:cNvSpPr txBox="1"/>
          <p:nvPr/>
        </p:nvSpPr>
        <p:spPr>
          <a:xfrm>
            <a:off x="747720" y="838440"/>
            <a:ext cx="4534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Aus Irrtum 6 + 7 kann was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9" name=""/>
          <p:cNvSpPr/>
          <p:nvPr/>
        </p:nvSpPr>
        <p:spPr>
          <a:xfrm>
            <a:off x="1047600" y="23907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20" name=""/>
          <p:cNvSpPr txBox="1"/>
          <p:nvPr/>
        </p:nvSpPr>
        <p:spPr>
          <a:xfrm>
            <a:off x="747720" y="1391040"/>
            <a:ext cx="33562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gutes entstehen (1):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1" name=""/>
          <p:cNvSpPr txBox="1"/>
          <p:nvPr/>
        </p:nvSpPr>
        <p:spPr>
          <a:xfrm>
            <a:off x="1300320" y="2244240"/>
            <a:ext cx="3719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schreibe Tests-Methoden so,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2" name=""/>
          <p:cNvSpPr txBox="1"/>
          <p:nvPr/>
        </p:nvSpPr>
        <p:spPr>
          <a:xfrm>
            <a:off x="1300320" y="2653920"/>
            <a:ext cx="3515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dass der PO den Test lesen,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3" name=""/>
          <p:cNvSpPr txBox="1"/>
          <p:nvPr/>
        </p:nvSpPr>
        <p:spPr>
          <a:xfrm>
            <a:off x="1300320" y="3072960"/>
            <a:ext cx="3487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verstehen und gegen seine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4" name=""/>
          <p:cNvSpPr txBox="1"/>
          <p:nvPr/>
        </p:nvSpPr>
        <p:spPr>
          <a:xfrm>
            <a:off x="1300320" y="3482280"/>
            <a:ext cx="25830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Anforderungen und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5" name=""/>
          <p:cNvSpPr txBox="1"/>
          <p:nvPr/>
        </p:nvSpPr>
        <p:spPr>
          <a:xfrm>
            <a:off x="1300320" y="3901680"/>
            <a:ext cx="4031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Akzeptanzkriterien abgleichen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6" name=""/>
          <p:cNvSpPr/>
          <p:nvPr/>
        </p:nvSpPr>
        <p:spPr>
          <a:xfrm>
            <a:off x="1047600" y="49431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27" name=""/>
          <p:cNvSpPr txBox="1"/>
          <p:nvPr/>
        </p:nvSpPr>
        <p:spPr>
          <a:xfrm>
            <a:off x="1300320" y="4311000"/>
            <a:ext cx="688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kann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8" name=""/>
          <p:cNvSpPr txBox="1"/>
          <p:nvPr/>
        </p:nvSpPr>
        <p:spPr>
          <a:xfrm>
            <a:off x="1300320" y="4797000"/>
            <a:ext cx="4000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Prima: jetzt verstehst du selber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9" name=""/>
          <p:cNvSpPr txBox="1"/>
          <p:nvPr/>
        </p:nvSpPr>
        <p:spPr>
          <a:xfrm>
            <a:off x="1300320" y="5206320"/>
            <a:ext cx="3981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die Tests auch nach 4 Wochen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0" name=""/>
          <p:cNvSpPr txBox="1"/>
          <p:nvPr/>
        </p:nvSpPr>
        <p:spPr>
          <a:xfrm>
            <a:off x="1300320" y="5625720"/>
            <a:ext cx="7189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noch!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3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33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5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7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3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640" name=""/>
          <p:cNvSpPr txBox="1"/>
          <p:nvPr/>
        </p:nvSpPr>
        <p:spPr>
          <a:xfrm>
            <a:off x="747720" y="2800800"/>
            <a:ext cx="80377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Aus Irrtum 6 + 7 kann was gutes entstehen (2):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1" name=""/>
          <p:cNvSpPr txBox="1"/>
          <p:nvPr/>
        </p:nvSpPr>
        <p:spPr>
          <a:xfrm>
            <a:off x="747720" y="3654000"/>
            <a:ext cx="2414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einfaches Beispiel: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4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4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6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5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651" name=""/>
          <p:cNvSpPr/>
          <p:nvPr/>
        </p:nvSpPr>
        <p:spPr>
          <a:xfrm>
            <a:off x="757080" y="757080"/>
            <a:ext cx="10687320" cy="5353560"/>
          </a:xfrm>
          <a:custGeom>
            <a:avLst/>
            <a:gdLst/>
            <a:ahLst/>
            <a:rect l="0" t="0" r="r" b="b"/>
            <a:pathLst>
              <a:path w="29687" h="14871">
                <a:moveTo>
                  <a:pt x="0" y="14725"/>
                </a:moveTo>
                <a:lnTo>
                  <a:pt x="0" y="145"/>
                </a:lnTo>
                <a:cubicBezTo>
                  <a:pt x="0" y="136"/>
                  <a:pt x="1" y="126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49"/>
                  <a:pt x="43" y="43"/>
                </a:cubicBezTo>
                <a:cubicBezTo>
                  <a:pt x="49" y="36"/>
                  <a:pt x="57" y="30"/>
                  <a:pt x="65" y="24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7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7"/>
                  <a:pt x="29597" y="11"/>
                </a:cubicBezTo>
                <a:cubicBezTo>
                  <a:pt x="29606" y="15"/>
                  <a:pt x="29615" y="19"/>
                  <a:pt x="29623" y="24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49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6"/>
                  <a:pt x="29687" y="136"/>
                  <a:pt x="29687" y="145"/>
                </a:cubicBezTo>
                <a:lnTo>
                  <a:pt x="29687" y="14725"/>
                </a:lnTo>
                <a:cubicBezTo>
                  <a:pt x="29687" y="14735"/>
                  <a:pt x="29686" y="14744"/>
                  <a:pt x="29684" y="14753"/>
                </a:cubicBezTo>
                <a:cubicBezTo>
                  <a:pt x="29683" y="14763"/>
                  <a:pt x="29680" y="14772"/>
                  <a:pt x="29676" y="14781"/>
                </a:cubicBezTo>
                <a:cubicBezTo>
                  <a:pt x="29672" y="14790"/>
                  <a:pt x="29668" y="14798"/>
                  <a:pt x="29663" y="14806"/>
                </a:cubicBezTo>
                <a:cubicBezTo>
                  <a:pt x="29657" y="14814"/>
                  <a:pt x="29651" y="14821"/>
                  <a:pt x="29645" y="14828"/>
                </a:cubicBezTo>
                <a:cubicBezTo>
                  <a:pt x="29638" y="14835"/>
                  <a:pt x="29630" y="14841"/>
                  <a:pt x="29623" y="14846"/>
                </a:cubicBezTo>
                <a:cubicBezTo>
                  <a:pt x="29615" y="14851"/>
                  <a:pt x="29606" y="14856"/>
                  <a:pt x="29597" y="14859"/>
                </a:cubicBezTo>
                <a:cubicBezTo>
                  <a:pt x="29589" y="14863"/>
                  <a:pt x="29579" y="14866"/>
                  <a:pt x="29570" y="14868"/>
                </a:cubicBezTo>
                <a:cubicBezTo>
                  <a:pt x="29561" y="14870"/>
                  <a:pt x="29551" y="14871"/>
                  <a:pt x="29542" y="14871"/>
                </a:cubicBezTo>
                <a:lnTo>
                  <a:pt x="145" y="14871"/>
                </a:lnTo>
                <a:cubicBezTo>
                  <a:pt x="136" y="14871"/>
                  <a:pt x="126" y="14870"/>
                  <a:pt x="117" y="14868"/>
                </a:cubicBezTo>
                <a:cubicBezTo>
                  <a:pt x="108" y="14866"/>
                  <a:pt x="99" y="14863"/>
                  <a:pt x="90" y="14859"/>
                </a:cubicBezTo>
                <a:cubicBezTo>
                  <a:pt x="81" y="14856"/>
                  <a:pt x="73" y="14851"/>
                  <a:pt x="65" y="14846"/>
                </a:cubicBezTo>
                <a:cubicBezTo>
                  <a:pt x="57" y="14841"/>
                  <a:pt x="49" y="14835"/>
                  <a:pt x="43" y="14828"/>
                </a:cubicBezTo>
                <a:cubicBezTo>
                  <a:pt x="36" y="14821"/>
                  <a:pt x="30" y="14814"/>
                  <a:pt x="24" y="14806"/>
                </a:cubicBezTo>
                <a:cubicBezTo>
                  <a:pt x="19" y="14798"/>
                  <a:pt x="15" y="14790"/>
                  <a:pt x="11" y="14781"/>
                </a:cubicBezTo>
                <a:cubicBezTo>
                  <a:pt x="7" y="14772"/>
                  <a:pt x="5" y="14763"/>
                  <a:pt x="3" y="14753"/>
                </a:cubicBezTo>
                <a:cubicBezTo>
                  <a:pt x="1" y="14744"/>
                  <a:pt x="0" y="14735"/>
                  <a:pt x="0" y="14725"/>
                </a:cubicBez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2" name=""/>
          <p:cNvSpPr/>
          <p:nvPr/>
        </p:nvSpPr>
        <p:spPr>
          <a:xfrm>
            <a:off x="757080" y="757080"/>
            <a:ext cx="10687320" cy="5353560"/>
          </a:xfrm>
          <a:custGeom>
            <a:avLst/>
            <a:gdLst/>
            <a:ahLst/>
            <a:rect l="0" t="0" r="r" b="b"/>
            <a:pathLst>
              <a:path w="29687" h="14871">
                <a:moveTo>
                  <a:pt x="0" y="14725"/>
                </a:moveTo>
                <a:lnTo>
                  <a:pt x="0" y="145"/>
                </a:lnTo>
                <a:cubicBezTo>
                  <a:pt x="0" y="136"/>
                  <a:pt x="1" y="126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49"/>
                  <a:pt x="43" y="43"/>
                </a:cubicBezTo>
                <a:cubicBezTo>
                  <a:pt x="49" y="36"/>
                  <a:pt x="57" y="30"/>
                  <a:pt x="65" y="24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7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7"/>
                  <a:pt x="29597" y="11"/>
                </a:cubicBezTo>
                <a:cubicBezTo>
                  <a:pt x="29606" y="15"/>
                  <a:pt x="29615" y="19"/>
                  <a:pt x="29623" y="24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49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6"/>
                  <a:pt x="29687" y="136"/>
                  <a:pt x="29687" y="145"/>
                </a:cubicBezTo>
                <a:lnTo>
                  <a:pt x="29687" y="14725"/>
                </a:lnTo>
                <a:cubicBezTo>
                  <a:pt x="29687" y="14735"/>
                  <a:pt x="29686" y="14744"/>
                  <a:pt x="29684" y="14753"/>
                </a:cubicBezTo>
                <a:cubicBezTo>
                  <a:pt x="29683" y="14763"/>
                  <a:pt x="29680" y="14772"/>
                  <a:pt x="29676" y="14781"/>
                </a:cubicBezTo>
                <a:cubicBezTo>
                  <a:pt x="29672" y="14790"/>
                  <a:pt x="29668" y="14798"/>
                  <a:pt x="29663" y="14806"/>
                </a:cubicBezTo>
                <a:cubicBezTo>
                  <a:pt x="29657" y="14814"/>
                  <a:pt x="29651" y="14821"/>
                  <a:pt x="29645" y="14828"/>
                </a:cubicBezTo>
                <a:cubicBezTo>
                  <a:pt x="29638" y="14835"/>
                  <a:pt x="29630" y="14841"/>
                  <a:pt x="29623" y="14846"/>
                </a:cubicBezTo>
                <a:cubicBezTo>
                  <a:pt x="29615" y="14851"/>
                  <a:pt x="29606" y="14856"/>
                  <a:pt x="29597" y="14859"/>
                </a:cubicBezTo>
                <a:cubicBezTo>
                  <a:pt x="29589" y="14863"/>
                  <a:pt x="29579" y="14866"/>
                  <a:pt x="29570" y="14868"/>
                </a:cubicBezTo>
                <a:cubicBezTo>
                  <a:pt x="29561" y="14870"/>
                  <a:pt x="29551" y="14871"/>
                  <a:pt x="29542" y="14871"/>
                </a:cubicBezTo>
                <a:lnTo>
                  <a:pt x="145" y="14871"/>
                </a:lnTo>
                <a:cubicBezTo>
                  <a:pt x="136" y="14871"/>
                  <a:pt x="126" y="14870"/>
                  <a:pt x="117" y="14868"/>
                </a:cubicBezTo>
                <a:cubicBezTo>
                  <a:pt x="108" y="14866"/>
                  <a:pt x="99" y="14863"/>
                  <a:pt x="90" y="14859"/>
                </a:cubicBezTo>
                <a:cubicBezTo>
                  <a:pt x="81" y="14856"/>
                  <a:pt x="73" y="14851"/>
                  <a:pt x="65" y="14846"/>
                </a:cubicBezTo>
                <a:cubicBezTo>
                  <a:pt x="57" y="14841"/>
                  <a:pt x="49" y="14835"/>
                  <a:pt x="43" y="14828"/>
                </a:cubicBezTo>
                <a:cubicBezTo>
                  <a:pt x="36" y="14821"/>
                  <a:pt x="30" y="14814"/>
                  <a:pt x="24" y="14806"/>
                </a:cubicBezTo>
                <a:cubicBezTo>
                  <a:pt x="19" y="14798"/>
                  <a:pt x="15" y="14790"/>
                  <a:pt x="11" y="14781"/>
                </a:cubicBezTo>
                <a:cubicBezTo>
                  <a:pt x="7" y="14772"/>
                  <a:pt x="5" y="14763"/>
                  <a:pt x="3" y="14753"/>
                </a:cubicBezTo>
                <a:cubicBezTo>
                  <a:pt x="1" y="14744"/>
                  <a:pt x="0" y="14735"/>
                  <a:pt x="0" y="14725"/>
                </a:cubicBezTo>
                <a:close/>
              </a:path>
            </a:pathLst>
          </a:custGeom>
          <a:noFill/>
          <a:ln w="9360">
            <a:solidFill>
              <a:srgbClr val="d1d9e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3" name=""/>
          <p:cNvSpPr txBox="1"/>
          <p:nvPr/>
        </p:nvSpPr>
        <p:spPr>
          <a:xfrm>
            <a:off x="914400" y="909360"/>
            <a:ext cx="4273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@Test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4" name=""/>
          <p:cNvSpPr txBox="1"/>
          <p:nvPr/>
        </p:nvSpPr>
        <p:spPr>
          <a:xfrm>
            <a:off x="914400" y="1069920"/>
            <a:ext cx="12805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void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test10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() {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5" name=""/>
          <p:cNvSpPr txBox="1"/>
          <p:nvPr/>
        </p:nvSpPr>
        <p:spPr>
          <a:xfrm>
            <a:off x="914400" y="1236240"/>
            <a:ext cx="13658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driverPath =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6" name=""/>
          <p:cNvSpPr txBox="1"/>
          <p:nvPr/>
        </p:nvSpPr>
        <p:spPr>
          <a:xfrm>
            <a:off x="914400" y="1396800"/>
            <a:ext cx="92160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new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File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"/Users/bodo.teichmann/dev/learning/tddJavaMaven/chromedriver-mac-arm64/chromedriver"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7" name=""/>
          <p:cNvSpPr txBox="1"/>
          <p:nvPr/>
        </p:nvSpPr>
        <p:spPr>
          <a:xfrm>
            <a:off x="914400" y="1557000"/>
            <a:ext cx="57178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ChromeDriverService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service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new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ChromeDriverService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.Builder()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8" name=""/>
          <p:cNvSpPr txBox="1"/>
          <p:nvPr/>
        </p:nvSpPr>
        <p:spPr>
          <a:xfrm>
            <a:off x="914400" y="1723320"/>
            <a:ext cx="39258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.usingDriverExecutable(driverPath)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9" name=""/>
          <p:cNvSpPr txBox="1"/>
          <p:nvPr/>
        </p:nvSpPr>
        <p:spPr>
          <a:xfrm>
            <a:off x="914400" y="1883880"/>
            <a:ext cx="17924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.build();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0" name=""/>
          <p:cNvSpPr txBox="1"/>
          <p:nvPr/>
        </p:nvSpPr>
        <p:spPr>
          <a:xfrm>
            <a:off x="914400" y="2044440"/>
            <a:ext cx="42667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WebDriver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driver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new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ChromeDriver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(service);f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1" name=""/>
          <p:cNvSpPr txBox="1"/>
          <p:nvPr/>
        </p:nvSpPr>
        <p:spPr>
          <a:xfrm>
            <a:off x="914400" y="2210760"/>
            <a:ext cx="64000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WebDriverWait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wait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new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WebDriverWait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(driver, Duration.ofSeconds(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10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2" name=""/>
          <p:cNvSpPr txBox="1"/>
          <p:nvPr/>
        </p:nvSpPr>
        <p:spPr>
          <a:xfrm>
            <a:off x="914400" y="2370960"/>
            <a:ext cx="7686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try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{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3" name=""/>
          <p:cNvSpPr txBox="1"/>
          <p:nvPr/>
        </p:nvSpPr>
        <p:spPr>
          <a:xfrm>
            <a:off x="914400" y="2531520"/>
            <a:ext cx="40964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driver.get(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"https://bodote.github.io/"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4" name=""/>
          <p:cNvSpPr txBox="1"/>
          <p:nvPr/>
        </p:nvSpPr>
        <p:spPr>
          <a:xfrm>
            <a:off x="914400" y="2697840"/>
            <a:ext cx="34992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String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title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driver.getTitle();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5" name=""/>
          <p:cNvSpPr txBox="1"/>
          <p:nvPr/>
        </p:nvSpPr>
        <p:spPr>
          <a:xfrm>
            <a:off x="914400" y="2858400"/>
            <a:ext cx="64000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assertEquals(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"Die meisten Menschen… - Bodos Software Blog"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, title);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6" name=""/>
          <p:cNvSpPr txBox="1"/>
          <p:nvPr/>
        </p:nvSpPr>
        <p:spPr>
          <a:xfrm>
            <a:off x="914400" y="3018960"/>
            <a:ext cx="2645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WebElement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searchLink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7" name=""/>
          <p:cNvSpPr txBox="1"/>
          <p:nvPr/>
        </p:nvSpPr>
        <p:spPr>
          <a:xfrm>
            <a:off x="914400" y="3185280"/>
            <a:ext cx="86187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wait.until(ExpectedConditions.visibilityOfElementLocated(By.className(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"fa-search"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8" name=""/>
          <p:cNvSpPr txBox="1"/>
          <p:nvPr/>
        </p:nvSpPr>
        <p:spPr>
          <a:xfrm>
            <a:off x="914400" y="3345480"/>
            <a:ext cx="23047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searchLink.click();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9" name=""/>
          <p:cNvSpPr txBox="1"/>
          <p:nvPr/>
        </p:nvSpPr>
        <p:spPr>
          <a:xfrm>
            <a:off x="914400" y="3511800"/>
            <a:ext cx="90453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WebElement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searchBox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wait.until(ExpectedConditions.visibilityOfElementLocated(By.id(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"search"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0" name=""/>
          <p:cNvSpPr txBox="1"/>
          <p:nvPr/>
        </p:nvSpPr>
        <p:spPr>
          <a:xfrm>
            <a:off x="914400" y="3672360"/>
            <a:ext cx="29019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searchBox.sendKeys(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1" name=""/>
          <p:cNvSpPr txBox="1"/>
          <p:nvPr/>
        </p:nvSpPr>
        <p:spPr>
          <a:xfrm>
            <a:off x="914400" y="3832920"/>
            <a:ext cx="21337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WebElement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post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2" name=""/>
          <p:cNvSpPr txBox="1"/>
          <p:nvPr/>
        </p:nvSpPr>
        <p:spPr>
          <a:xfrm>
            <a:off x="914400" y="3999240"/>
            <a:ext cx="98989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wait.until(ExpectedConditions.visibilityOfElementLocated(By.linkText(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 Where it did go wrong"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3" name=""/>
          <p:cNvSpPr txBox="1"/>
          <p:nvPr/>
        </p:nvSpPr>
        <p:spPr>
          <a:xfrm>
            <a:off x="914400" y="4159440"/>
            <a:ext cx="17924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post.click();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4" name=""/>
          <p:cNvSpPr txBox="1"/>
          <p:nvPr/>
        </p:nvSpPr>
        <p:spPr>
          <a:xfrm>
            <a:off x="914400" y="4320000"/>
            <a:ext cx="94719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WebElement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postHeader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wait.until(ExpectedConditions.visibilityOfElementLocated(By.id(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"page-title"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5" name=""/>
          <p:cNvSpPr txBox="1"/>
          <p:nvPr/>
        </p:nvSpPr>
        <p:spPr>
          <a:xfrm>
            <a:off x="914400" y="4486320"/>
            <a:ext cx="61444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assertEquals(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 Where it did go wrong"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, postHeader.getText());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6" name=""/>
          <p:cNvSpPr txBox="1"/>
          <p:nvPr/>
        </p:nvSpPr>
        <p:spPr>
          <a:xfrm>
            <a:off x="914400" y="4646880"/>
            <a:ext cx="41817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List&lt;WebElement&gt; foundLinks = wait.until(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7" name=""/>
          <p:cNvSpPr txBox="1"/>
          <p:nvPr/>
        </p:nvSpPr>
        <p:spPr>
          <a:xfrm>
            <a:off x="914400" y="4807440"/>
            <a:ext cx="9557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ExpectedConditions.visibilityOfAllElementsLocatedBy(By.xpath(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"//li//ul/li/a | //li//ol/li/a"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8" name=""/>
          <p:cNvSpPr txBox="1"/>
          <p:nvPr/>
        </p:nvSpPr>
        <p:spPr>
          <a:xfrm>
            <a:off x="914400" y="4973760"/>
            <a:ext cx="79362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var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found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foundLinks.stream().anyMatch(link -&gt; link.getText().contains(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"because"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9" name=""/>
          <p:cNvSpPr txBox="1"/>
          <p:nvPr/>
        </p:nvSpPr>
        <p:spPr>
          <a:xfrm>
            <a:off x="914400" y="5133960"/>
            <a:ext cx="22190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assertTrue(found);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0" name=""/>
          <p:cNvSpPr txBox="1"/>
          <p:nvPr/>
        </p:nvSpPr>
        <p:spPr>
          <a:xfrm>
            <a:off x="914400" y="5294520"/>
            <a:ext cx="12805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}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finally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{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1" name=""/>
          <p:cNvSpPr txBox="1"/>
          <p:nvPr/>
        </p:nvSpPr>
        <p:spPr>
          <a:xfrm>
            <a:off x="914400" y="5460840"/>
            <a:ext cx="64000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driver.quit(); </a:t>
            </a:r>
            <a:r>
              <a:rPr b="0" lang="de-DE" sz="1110" strike="noStrike" u="none">
                <a:solidFill>
                  <a:srgbClr val="59636e"/>
                </a:solidFill>
                <a:uFillTx/>
                <a:latin typeface="Menlo"/>
                <a:ea typeface="Menlo"/>
              </a:rPr>
              <a:t>// Make sure to quit the driver to free up resources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2" name=""/>
          <p:cNvSpPr txBox="1"/>
          <p:nvPr/>
        </p:nvSpPr>
        <p:spPr>
          <a:xfrm>
            <a:off x="914400" y="5621400"/>
            <a:ext cx="4273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}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3" name=""/>
          <p:cNvSpPr txBox="1"/>
          <p:nvPr/>
        </p:nvSpPr>
        <p:spPr>
          <a:xfrm>
            <a:off x="914400" y="5781960"/>
            <a:ext cx="1411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}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4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5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6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7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8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0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9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693" name=""/>
          <p:cNvSpPr/>
          <p:nvPr/>
        </p:nvSpPr>
        <p:spPr>
          <a:xfrm>
            <a:off x="757080" y="1823760"/>
            <a:ext cx="10687320" cy="3210480"/>
          </a:xfrm>
          <a:custGeom>
            <a:avLst/>
            <a:gdLst/>
            <a:ahLst/>
            <a:rect l="0" t="0" r="r" b="b"/>
            <a:pathLst>
              <a:path w="29687" h="8918">
                <a:moveTo>
                  <a:pt x="0" y="8772"/>
                </a:moveTo>
                <a:lnTo>
                  <a:pt x="0" y="146"/>
                </a:lnTo>
                <a:cubicBezTo>
                  <a:pt x="0" y="136"/>
                  <a:pt x="1" y="127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50"/>
                  <a:pt x="43" y="43"/>
                </a:cubicBezTo>
                <a:cubicBezTo>
                  <a:pt x="49" y="36"/>
                  <a:pt x="57" y="30"/>
                  <a:pt x="65" y="25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8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8"/>
                  <a:pt x="29597" y="11"/>
                </a:cubicBezTo>
                <a:cubicBezTo>
                  <a:pt x="29606" y="15"/>
                  <a:pt x="29615" y="19"/>
                  <a:pt x="29623" y="25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50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7"/>
                  <a:pt x="29687" y="136"/>
                  <a:pt x="29687" y="146"/>
                </a:cubicBezTo>
                <a:lnTo>
                  <a:pt x="29687" y="8772"/>
                </a:lnTo>
                <a:cubicBezTo>
                  <a:pt x="29687" y="8782"/>
                  <a:pt x="29686" y="8791"/>
                  <a:pt x="29684" y="8801"/>
                </a:cubicBezTo>
                <a:cubicBezTo>
                  <a:pt x="29683" y="8810"/>
                  <a:pt x="29680" y="8819"/>
                  <a:pt x="29676" y="8828"/>
                </a:cubicBezTo>
                <a:cubicBezTo>
                  <a:pt x="29672" y="8837"/>
                  <a:pt x="29668" y="8845"/>
                  <a:pt x="29663" y="8853"/>
                </a:cubicBezTo>
                <a:cubicBezTo>
                  <a:pt x="29657" y="8861"/>
                  <a:pt x="29651" y="8868"/>
                  <a:pt x="29645" y="8875"/>
                </a:cubicBezTo>
                <a:cubicBezTo>
                  <a:pt x="29638" y="8882"/>
                  <a:pt x="29630" y="8888"/>
                  <a:pt x="29623" y="8893"/>
                </a:cubicBezTo>
                <a:cubicBezTo>
                  <a:pt x="29615" y="8899"/>
                  <a:pt x="29606" y="8903"/>
                  <a:pt x="29597" y="8907"/>
                </a:cubicBezTo>
                <a:cubicBezTo>
                  <a:pt x="29589" y="8910"/>
                  <a:pt x="29579" y="8913"/>
                  <a:pt x="29570" y="8915"/>
                </a:cubicBezTo>
                <a:cubicBezTo>
                  <a:pt x="29561" y="8917"/>
                  <a:pt x="29551" y="8918"/>
                  <a:pt x="29542" y="8918"/>
                </a:cubicBezTo>
                <a:lnTo>
                  <a:pt x="145" y="8918"/>
                </a:lnTo>
                <a:cubicBezTo>
                  <a:pt x="136" y="8918"/>
                  <a:pt x="126" y="8917"/>
                  <a:pt x="117" y="8915"/>
                </a:cubicBezTo>
                <a:cubicBezTo>
                  <a:pt x="108" y="8913"/>
                  <a:pt x="99" y="8910"/>
                  <a:pt x="90" y="8907"/>
                </a:cubicBezTo>
                <a:cubicBezTo>
                  <a:pt x="81" y="8903"/>
                  <a:pt x="73" y="8899"/>
                  <a:pt x="65" y="8893"/>
                </a:cubicBezTo>
                <a:cubicBezTo>
                  <a:pt x="57" y="8888"/>
                  <a:pt x="49" y="8882"/>
                  <a:pt x="43" y="8875"/>
                </a:cubicBezTo>
                <a:cubicBezTo>
                  <a:pt x="36" y="8868"/>
                  <a:pt x="30" y="8861"/>
                  <a:pt x="24" y="8853"/>
                </a:cubicBezTo>
                <a:cubicBezTo>
                  <a:pt x="19" y="8845"/>
                  <a:pt x="15" y="8837"/>
                  <a:pt x="11" y="8828"/>
                </a:cubicBezTo>
                <a:cubicBezTo>
                  <a:pt x="7" y="8819"/>
                  <a:pt x="5" y="8810"/>
                  <a:pt x="3" y="8801"/>
                </a:cubicBezTo>
                <a:cubicBezTo>
                  <a:pt x="1" y="8791"/>
                  <a:pt x="0" y="8782"/>
                  <a:pt x="0" y="8772"/>
                </a:cubicBez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4" name=""/>
          <p:cNvSpPr/>
          <p:nvPr/>
        </p:nvSpPr>
        <p:spPr>
          <a:xfrm>
            <a:off x="757080" y="1823760"/>
            <a:ext cx="10687320" cy="3210480"/>
          </a:xfrm>
          <a:custGeom>
            <a:avLst/>
            <a:gdLst/>
            <a:ahLst/>
            <a:rect l="0" t="0" r="r" b="b"/>
            <a:pathLst>
              <a:path w="29687" h="8918">
                <a:moveTo>
                  <a:pt x="0" y="8772"/>
                </a:moveTo>
                <a:lnTo>
                  <a:pt x="0" y="146"/>
                </a:lnTo>
                <a:cubicBezTo>
                  <a:pt x="0" y="136"/>
                  <a:pt x="1" y="127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50"/>
                  <a:pt x="43" y="43"/>
                </a:cubicBezTo>
                <a:cubicBezTo>
                  <a:pt x="49" y="36"/>
                  <a:pt x="57" y="30"/>
                  <a:pt x="65" y="25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8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8"/>
                  <a:pt x="29597" y="11"/>
                </a:cubicBezTo>
                <a:cubicBezTo>
                  <a:pt x="29606" y="15"/>
                  <a:pt x="29615" y="19"/>
                  <a:pt x="29623" y="25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50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7"/>
                  <a:pt x="29687" y="136"/>
                  <a:pt x="29687" y="146"/>
                </a:cubicBezTo>
                <a:lnTo>
                  <a:pt x="29687" y="8772"/>
                </a:lnTo>
                <a:cubicBezTo>
                  <a:pt x="29687" y="8782"/>
                  <a:pt x="29686" y="8791"/>
                  <a:pt x="29684" y="8801"/>
                </a:cubicBezTo>
                <a:cubicBezTo>
                  <a:pt x="29683" y="8810"/>
                  <a:pt x="29680" y="8819"/>
                  <a:pt x="29676" y="8828"/>
                </a:cubicBezTo>
                <a:cubicBezTo>
                  <a:pt x="29672" y="8837"/>
                  <a:pt x="29668" y="8845"/>
                  <a:pt x="29663" y="8853"/>
                </a:cubicBezTo>
                <a:cubicBezTo>
                  <a:pt x="29657" y="8861"/>
                  <a:pt x="29651" y="8868"/>
                  <a:pt x="29645" y="8875"/>
                </a:cubicBezTo>
                <a:cubicBezTo>
                  <a:pt x="29638" y="8882"/>
                  <a:pt x="29630" y="8888"/>
                  <a:pt x="29623" y="8893"/>
                </a:cubicBezTo>
                <a:cubicBezTo>
                  <a:pt x="29615" y="8899"/>
                  <a:pt x="29606" y="8903"/>
                  <a:pt x="29597" y="8907"/>
                </a:cubicBezTo>
                <a:cubicBezTo>
                  <a:pt x="29589" y="8910"/>
                  <a:pt x="29579" y="8913"/>
                  <a:pt x="29570" y="8915"/>
                </a:cubicBezTo>
                <a:cubicBezTo>
                  <a:pt x="29561" y="8917"/>
                  <a:pt x="29551" y="8918"/>
                  <a:pt x="29542" y="8918"/>
                </a:cubicBezTo>
                <a:lnTo>
                  <a:pt x="145" y="8918"/>
                </a:lnTo>
                <a:cubicBezTo>
                  <a:pt x="136" y="8918"/>
                  <a:pt x="126" y="8917"/>
                  <a:pt x="117" y="8915"/>
                </a:cubicBezTo>
                <a:cubicBezTo>
                  <a:pt x="108" y="8913"/>
                  <a:pt x="99" y="8910"/>
                  <a:pt x="90" y="8907"/>
                </a:cubicBezTo>
                <a:cubicBezTo>
                  <a:pt x="81" y="8903"/>
                  <a:pt x="73" y="8899"/>
                  <a:pt x="65" y="8893"/>
                </a:cubicBezTo>
                <a:cubicBezTo>
                  <a:pt x="57" y="8888"/>
                  <a:pt x="49" y="8882"/>
                  <a:pt x="43" y="8875"/>
                </a:cubicBezTo>
                <a:cubicBezTo>
                  <a:pt x="36" y="8868"/>
                  <a:pt x="30" y="8861"/>
                  <a:pt x="24" y="8853"/>
                </a:cubicBezTo>
                <a:cubicBezTo>
                  <a:pt x="19" y="8845"/>
                  <a:pt x="15" y="8837"/>
                  <a:pt x="11" y="8828"/>
                </a:cubicBezTo>
                <a:cubicBezTo>
                  <a:pt x="7" y="8819"/>
                  <a:pt x="5" y="8810"/>
                  <a:pt x="3" y="8801"/>
                </a:cubicBezTo>
                <a:cubicBezTo>
                  <a:pt x="1" y="8791"/>
                  <a:pt x="0" y="8782"/>
                  <a:pt x="0" y="8772"/>
                </a:cubicBezTo>
                <a:close/>
              </a:path>
            </a:pathLst>
          </a:custGeom>
          <a:noFill/>
          <a:ln w="9360">
            <a:solidFill>
              <a:srgbClr val="d1d9e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5" name=""/>
          <p:cNvSpPr txBox="1"/>
          <p:nvPr/>
        </p:nvSpPr>
        <p:spPr>
          <a:xfrm>
            <a:off x="914400" y="1973160"/>
            <a:ext cx="6890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@Test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6" name=""/>
          <p:cNvSpPr txBox="1"/>
          <p:nvPr/>
        </p:nvSpPr>
        <p:spPr>
          <a:xfrm>
            <a:off x="914400" y="2233800"/>
            <a:ext cx="50925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void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8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should_find_a_blog_about_TDD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() {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7" name=""/>
          <p:cNvSpPr txBox="1"/>
          <p:nvPr/>
        </p:nvSpPr>
        <p:spPr>
          <a:xfrm>
            <a:off x="914400" y="2503800"/>
            <a:ext cx="68824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given().a_web_site(</a:t>
            </a:r>
            <a:r>
              <a:rPr b="0" lang="de-DE" sz="18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"https://bodote.github.io/"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8" name=""/>
          <p:cNvSpPr txBox="1"/>
          <p:nvPr/>
        </p:nvSpPr>
        <p:spPr>
          <a:xfrm>
            <a:off x="914400" y="2764440"/>
            <a:ext cx="45424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</a:t>
            </a:r>
            <a:r>
              <a:rPr b="0" lang="de-DE" sz="18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when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().search_menu_is_clicked()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9" name=""/>
          <p:cNvSpPr txBox="1"/>
          <p:nvPr/>
        </p:nvSpPr>
        <p:spPr>
          <a:xfrm>
            <a:off x="914400" y="3025080"/>
            <a:ext cx="22028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.and()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0" name=""/>
          <p:cNvSpPr txBox="1"/>
          <p:nvPr/>
        </p:nvSpPr>
        <p:spPr>
          <a:xfrm>
            <a:off x="914400" y="3295080"/>
            <a:ext cx="56437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.search_term_$_is_typed(</a:t>
            </a:r>
            <a:r>
              <a:rPr b="0" lang="de-DE" sz="18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"TDD"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1" name=""/>
          <p:cNvSpPr txBox="1"/>
          <p:nvPr/>
        </p:nvSpPr>
        <p:spPr>
          <a:xfrm>
            <a:off x="914400" y="3555720"/>
            <a:ext cx="89467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then().blog_post_$_should_be_found(</a:t>
            </a:r>
            <a:r>
              <a:rPr b="0" lang="de-DE" sz="18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 Where it did go wrong"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2" name=""/>
          <p:cNvSpPr txBox="1"/>
          <p:nvPr/>
        </p:nvSpPr>
        <p:spPr>
          <a:xfrm>
            <a:off x="914400" y="3816720"/>
            <a:ext cx="22028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.and()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3" name=""/>
          <p:cNvSpPr txBox="1"/>
          <p:nvPr/>
        </p:nvSpPr>
        <p:spPr>
          <a:xfrm>
            <a:off x="914400" y="4086720"/>
            <a:ext cx="1032300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.when_clicked_$_should_be_the_title(</a:t>
            </a:r>
            <a:r>
              <a:rPr b="0" lang="de-DE" sz="18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 Where it did go wrong"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4" name=""/>
          <p:cNvSpPr txBox="1"/>
          <p:nvPr/>
        </p:nvSpPr>
        <p:spPr>
          <a:xfrm>
            <a:off x="914400" y="4347360"/>
            <a:ext cx="2293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}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5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06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07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9" name=""/>
          <p:cNvSpPr txBox="1"/>
          <p:nvPr/>
        </p:nvSpPr>
        <p:spPr>
          <a:xfrm>
            <a:off x="116946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1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13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714" name=""/>
          <p:cNvSpPr/>
          <p:nvPr/>
        </p:nvSpPr>
        <p:spPr>
          <a:xfrm>
            <a:off x="757080" y="2338200"/>
            <a:ext cx="10687320" cy="2752920"/>
          </a:xfrm>
          <a:custGeom>
            <a:avLst/>
            <a:gdLst/>
            <a:ahLst/>
            <a:rect l="0" t="0" r="r" b="b"/>
            <a:pathLst>
              <a:path w="29687" h="7647">
                <a:moveTo>
                  <a:pt x="0" y="7502"/>
                </a:moveTo>
                <a:lnTo>
                  <a:pt x="0" y="146"/>
                </a:lnTo>
                <a:cubicBezTo>
                  <a:pt x="0" y="136"/>
                  <a:pt x="1" y="127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49"/>
                  <a:pt x="43" y="43"/>
                </a:cubicBezTo>
                <a:cubicBezTo>
                  <a:pt x="49" y="36"/>
                  <a:pt x="57" y="30"/>
                  <a:pt x="65" y="25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7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7"/>
                  <a:pt x="29597" y="11"/>
                </a:cubicBezTo>
                <a:cubicBezTo>
                  <a:pt x="29606" y="15"/>
                  <a:pt x="29615" y="19"/>
                  <a:pt x="29623" y="25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49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7"/>
                  <a:pt x="29687" y="136"/>
                  <a:pt x="29687" y="146"/>
                </a:cubicBezTo>
                <a:lnTo>
                  <a:pt x="29687" y="7502"/>
                </a:lnTo>
                <a:cubicBezTo>
                  <a:pt x="29687" y="7512"/>
                  <a:pt x="29686" y="7521"/>
                  <a:pt x="29684" y="7530"/>
                </a:cubicBezTo>
                <a:cubicBezTo>
                  <a:pt x="29683" y="7540"/>
                  <a:pt x="29680" y="7549"/>
                  <a:pt x="29676" y="7558"/>
                </a:cubicBezTo>
                <a:cubicBezTo>
                  <a:pt x="29672" y="7566"/>
                  <a:pt x="29668" y="7575"/>
                  <a:pt x="29663" y="7583"/>
                </a:cubicBezTo>
                <a:cubicBezTo>
                  <a:pt x="29657" y="7591"/>
                  <a:pt x="29651" y="7598"/>
                  <a:pt x="29645" y="7605"/>
                </a:cubicBezTo>
                <a:cubicBezTo>
                  <a:pt x="29638" y="7612"/>
                  <a:pt x="29630" y="7618"/>
                  <a:pt x="29623" y="7623"/>
                </a:cubicBezTo>
                <a:cubicBezTo>
                  <a:pt x="29615" y="7628"/>
                  <a:pt x="29606" y="7633"/>
                  <a:pt x="29597" y="7636"/>
                </a:cubicBezTo>
                <a:cubicBezTo>
                  <a:pt x="29589" y="7640"/>
                  <a:pt x="29579" y="7643"/>
                  <a:pt x="29570" y="7645"/>
                </a:cubicBezTo>
                <a:cubicBezTo>
                  <a:pt x="29561" y="7647"/>
                  <a:pt x="29551" y="7647"/>
                  <a:pt x="29542" y="7647"/>
                </a:cubicBezTo>
                <a:lnTo>
                  <a:pt x="145" y="7647"/>
                </a:lnTo>
                <a:cubicBezTo>
                  <a:pt x="136" y="7647"/>
                  <a:pt x="126" y="7647"/>
                  <a:pt x="117" y="7645"/>
                </a:cubicBezTo>
                <a:cubicBezTo>
                  <a:pt x="108" y="7643"/>
                  <a:pt x="99" y="7640"/>
                  <a:pt x="90" y="7636"/>
                </a:cubicBezTo>
                <a:cubicBezTo>
                  <a:pt x="81" y="7633"/>
                  <a:pt x="73" y="7628"/>
                  <a:pt x="65" y="7623"/>
                </a:cubicBezTo>
                <a:cubicBezTo>
                  <a:pt x="57" y="7618"/>
                  <a:pt x="49" y="7612"/>
                  <a:pt x="43" y="7605"/>
                </a:cubicBezTo>
                <a:cubicBezTo>
                  <a:pt x="36" y="7598"/>
                  <a:pt x="30" y="7591"/>
                  <a:pt x="24" y="7583"/>
                </a:cubicBezTo>
                <a:cubicBezTo>
                  <a:pt x="19" y="7575"/>
                  <a:pt x="15" y="7566"/>
                  <a:pt x="11" y="7558"/>
                </a:cubicBezTo>
                <a:cubicBezTo>
                  <a:pt x="7" y="7549"/>
                  <a:pt x="5" y="7540"/>
                  <a:pt x="3" y="7530"/>
                </a:cubicBezTo>
                <a:cubicBezTo>
                  <a:pt x="1" y="7521"/>
                  <a:pt x="0" y="7512"/>
                  <a:pt x="0" y="7502"/>
                </a:cubicBez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5" name=""/>
          <p:cNvSpPr/>
          <p:nvPr/>
        </p:nvSpPr>
        <p:spPr>
          <a:xfrm>
            <a:off x="757080" y="2338200"/>
            <a:ext cx="10687320" cy="2752920"/>
          </a:xfrm>
          <a:custGeom>
            <a:avLst/>
            <a:gdLst/>
            <a:ahLst/>
            <a:rect l="0" t="0" r="r" b="b"/>
            <a:pathLst>
              <a:path w="29687" h="7647">
                <a:moveTo>
                  <a:pt x="0" y="7502"/>
                </a:moveTo>
                <a:lnTo>
                  <a:pt x="0" y="146"/>
                </a:lnTo>
                <a:cubicBezTo>
                  <a:pt x="0" y="136"/>
                  <a:pt x="1" y="127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49"/>
                  <a:pt x="43" y="43"/>
                </a:cubicBezTo>
                <a:cubicBezTo>
                  <a:pt x="49" y="36"/>
                  <a:pt x="57" y="30"/>
                  <a:pt x="65" y="25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7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7"/>
                  <a:pt x="29597" y="11"/>
                </a:cubicBezTo>
                <a:cubicBezTo>
                  <a:pt x="29606" y="15"/>
                  <a:pt x="29615" y="19"/>
                  <a:pt x="29623" y="25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49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7"/>
                  <a:pt x="29687" y="136"/>
                  <a:pt x="29687" y="146"/>
                </a:cubicBezTo>
                <a:lnTo>
                  <a:pt x="29687" y="7502"/>
                </a:lnTo>
                <a:cubicBezTo>
                  <a:pt x="29687" y="7512"/>
                  <a:pt x="29686" y="7521"/>
                  <a:pt x="29684" y="7530"/>
                </a:cubicBezTo>
                <a:cubicBezTo>
                  <a:pt x="29683" y="7540"/>
                  <a:pt x="29680" y="7549"/>
                  <a:pt x="29676" y="7558"/>
                </a:cubicBezTo>
                <a:cubicBezTo>
                  <a:pt x="29672" y="7566"/>
                  <a:pt x="29668" y="7575"/>
                  <a:pt x="29663" y="7583"/>
                </a:cubicBezTo>
                <a:cubicBezTo>
                  <a:pt x="29657" y="7591"/>
                  <a:pt x="29651" y="7598"/>
                  <a:pt x="29645" y="7605"/>
                </a:cubicBezTo>
                <a:cubicBezTo>
                  <a:pt x="29638" y="7612"/>
                  <a:pt x="29630" y="7618"/>
                  <a:pt x="29623" y="7623"/>
                </a:cubicBezTo>
                <a:cubicBezTo>
                  <a:pt x="29615" y="7628"/>
                  <a:pt x="29606" y="7633"/>
                  <a:pt x="29597" y="7636"/>
                </a:cubicBezTo>
                <a:cubicBezTo>
                  <a:pt x="29589" y="7640"/>
                  <a:pt x="29579" y="7643"/>
                  <a:pt x="29570" y="7645"/>
                </a:cubicBezTo>
                <a:cubicBezTo>
                  <a:pt x="29561" y="7647"/>
                  <a:pt x="29551" y="7647"/>
                  <a:pt x="29542" y="7647"/>
                </a:cubicBezTo>
                <a:lnTo>
                  <a:pt x="145" y="7647"/>
                </a:lnTo>
                <a:cubicBezTo>
                  <a:pt x="136" y="7647"/>
                  <a:pt x="126" y="7647"/>
                  <a:pt x="117" y="7645"/>
                </a:cubicBezTo>
                <a:cubicBezTo>
                  <a:pt x="108" y="7643"/>
                  <a:pt x="99" y="7640"/>
                  <a:pt x="90" y="7636"/>
                </a:cubicBezTo>
                <a:cubicBezTo>
                  <a:pt x="81" y="7633"/>
                  <a:pt x="73" y="7628"/>
                  <a:pt x="65" y="7623"/>
                </a:cubicBezTo>
                <a:cubicBezTo>
                  <a:pt x="57" y="7618"/>
                  <a:pt x="49" y="7612"/>
                  <a:pt x="43" y="7605"/>
                </a:cubicBezTo>
                <a:cubicBezTo>
                  <a:pt x="36" y="7598"/>
                  <a:pt x="30" y="7591"/>
                  <a:pt x="24" y="7583"/>
                </a:cubicBezTo>
                <a:cubicBezTo>
                  <a:pt x="19" y="7575"/>
                  <a:pt x="15" y="7566"/>
                  <a:pt x="11" y="7558"/>
                </a:cubicBezTo>
                <a:cubicBezTo>
                  <a:pt x="7" y="7549"/>
                  <a:pt x="5" y="7540"/>
                  <a:pt x="3" y="7530"/>
                </a:cubicBezTo>
                <a:cubicBezTo>
                  <a:pt x="1" y="7521"/>
                  <a:pt x="0" y="7512"/>
                  <a:pt x="0" y="7502"/>
                </a:cubicBezTo>
                <a:close/>
              </a:path>
            </a:pathLst>
          </a:custGeom>
          <a:noFill/>
          <a:ln w="9360">
            <a:solidFill>
              <a:srgbClr val="d1d9e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6" name=""/>
          <p:cNvSpPr/>
          <p:nvPr/>
        </p:nvSpPr>
        <p:spPr>
          <a:xfrm>
            <a:off x="5457600" y="1800000"/>
            <a:ext cx="1038600" cy="371880"/>
          </a:xfrm>
          <a:custGeom>
            <a:avLst/>
            <a:gdLst/>
            <a:ahLst/>
            <a:rect l="0" t="0" r="r" b="b"/>
            <a:pathLst>
              <a:path w="2885" h="1033">
                <a:moveTo>
                  <a:pt x="0" y="874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8"/>
                  <a:pt x="21" y="79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2726" y="0"/>
                </a:lnTo>
                <a:cubicBezTo>
                  <a:pt x="2737" y="0"/>
                  <a:pt x="2747" y="1"/>
                  <a:pt x="2757" y="3"/>
                </a:cubicBezTo>
                <a:cubicBezTo>
                  <a:pt x="2768" y="5"/>
                  <a:pt x="2777" y="8"/>
                  <a:pt x="2787" y="12"/>
                </a:cubicBezTo>
                <a:cubicBezTo>
                  <a:pt x="2797" y="16"/>
                  <a:pt x="2806" y="21"/>
                  <a:pt x="2815" y="27"/>
                </a:cubicBezTo>
                <a:cubicBezTo>
                  <a:pt x="2823" y="33"/>
                  <a:pt x="2831" y="39"/>
                  <a:pt x="2839" y="47"/>
                </a:cubicBezTo>
                <a:cubicBezTo>
                  <a:pt x="2846" y="54"/>
                  <a:pt x="2853" y="62"/>
                  <a:pt x="2858" y="71"/>
                </a:cubicBezTo>
                <a:cubicBezTo>
                  <a:pt x="2864" y="79"/>
                  <a:pt x="2869" y="88"/>
                  <a:pt x="2873" y="98"/>
                </a:cubicBezTo>
                <a:cubicBezTo>
                  <a:pt x="2877" y="108"/>
                  <a:pt x="2880" y="118"/>
                  <a:pt x="2882" y="128"/>
                </a:cubicBezTo>
                <a:cubicBezTo>
                  <a:pt x="2884" y="138"/>
                  <a:pt x="2885" y="148"/>
                  <a:pt x="2885" y="159"/>
                </a:cubicBezTo>
                <a:lnTo>
                  <a:pt x="2885" y="874"/>
                </a:lnTo>
                <a:cubicBezTo>
                  <a:pt x="2885" y="885"/>
                  <a:pt x="2884" y="895"/>
                  <a:pt x="2882" y="905"/>
                </a:cubicBezTo>
                <a:cubicBezTo>
                  <a:pt x="2880" y="915"/>
                  <a:pt x="2877" y="925"/>
                  <a:pt x="2873" y="935"/>
                </a:cubicBezTo>
                <a:cubicBezTo>
                  <a:pt x="2869" y="945"/>
                  <a:pt x="2864" y="954"/>
                  <a:pt x="2858" y="962"/>
                </a:cubicBezTo>
                <a:cubicBezTo>
                  <a:pt x="2853" y="971"/>
                  <a:pt x="2846" y="979"/>
                  <a:pt x="2839" y="987"/>
                </a:cubicBezTo>
                <a:cubicBezTo>
                  <a:pt x="2831" y="994"/>
                  <a:pt x="2823" y="1000"/>
                  <a:pt x="2815" y="1006"/>
                </a:cubicBezTo>
                <a:cubicBezTo>
                  <a:pt x="2806" y="1012"/>
                  <a:pt x="2797" y="1017"/>
                  <a:pt x="2787" y="1021"/>
                </a:cubicBezTo>
                <a:cubicBezTo>
                  <a:pt x="2777" y="1025"/>
                  <a:pt x="2768" y="1028"/>
                  <a:pt x="2757" y="1030"/>
                </a:cubicBezTo>
                <a:cubicBezTo>
                  <a:pt x="2747" y="1032"/>
                  <a:pt x="2737" y="1033"/>
                  <a:pt x="2726" y="1033"/>
                </a:cubicBezTo>
                <a:lnTo>
                  <a:pt x="159" y="1033"/>
                </a:lnTo>
                <a:cubicBezTo>
                  <a:pt x="148" y="1033"/>
                  <a:pt x="138" y="1032"/>
                  <a:pt x="128" y="1030"/>
                </a:cubicBezTo>
                <a:cubicBezTo>
                  <a:pt x="118" y="1028"/>
                  <a:pt x="108" y="1025"/>
                  <a:pt x="98" y="1021"/>
                </a:cubicBezTo>
                <a:cubicBezTo>
                  <a:pt x="88" y="1017"/>
                  <a:pt x="79" y="1012"/>
                  <a:pt x="71" y="1006"/>
                </a:cubicBezTo>
                <a:cubicBezTo>
                  <a:pt x="62" y="1000"/>
                  <a:pt x="54" y="994"/>
                  <a:pt x="47" y="987"/>
                </a:cubicBezTo>
                <a:cubicBezTo>
                  <a:pt x="39" y="979"/>
                  <a:pt x="33" y="971"/>
                  <a:pt x="27" y="962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5"/>
                  <a:pt x="5" y="915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17" name=""/>
          <p:cNvSpPr txBox="1"/>
          <p:nvPr/>
        </p:nvSpPr>
        <p:spPr>
          <a:xfrm>
            <a:off x="747720" y="1777320"/>
            <a:ext cx="4711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Der 2. Test erzeugt einen Report mit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8" name=""/>
          <p:cNvSpPr txBox="1"/>
          <p:nvPr/>
        </p:nvSpPr>
        <p:spPr>
          <a:xfrm>
            <a:off x="5550120" y="1848240"/>
            <a:ext cx="84852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jGiven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9" name=""/>
          <p:cNvSpPr txBox="1"/>
          <p:nvPr/>
        </p:nvSpPr>
        <p:spPr>
          <a:xfrm>
            <a:off x="6492240" y="1777320"/>
            <a:ext cx="275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0" name=""/>
          <p:cNvSpPr txBox="1"/>
          <p:nvPr/>
        </p:nvSpPr>
        <p:spPr>
          <a:xfrm>
            <a:off x="914400" y="2487240"/>
            <a:ext cx="38156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Test Class: jgiven.BlogTest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1" name=""/>
          <p:cNvSpPr txBox="1"/>
          <p:nvPr/>
        </p:nvSpPr>
        <p:spPr>
          <a:xfrm>
            <a:off x="914400" y="3030120"/>
            <a:ext cx="40982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Should find a blog about TDD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2" name=""/>
          <p:cNvSpPr txBox="1"/>
          <p:nvPr/>
        </p:nvSpPr>
        <p:spPr>
          <a:xfrm>
            <a:off x="914400" y="3563640"/>
            <a:ext cx="66416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Given a web site "https://bodote.github.io/"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3" name=""/>
          <p:cNvSpPr txBox="1"/>
          <p:nvPr/>
        </p:nvSpPr>
        <p:spPr>
          <a:xfrm>
            <a:off x="914400" y="3839760"/>
            <a:ext cx="43808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When search menu is clicked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4" name=""/>
          <p:cNvSpPr txBox="1"/>
          <p:nvPr/>
        </p:nvSpPr>
        <p:spPr>
          <a:xfrm>
            <a:off x="914400" y="4106520"/>
            <a:ext cx="49460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And search term "TDD" is typed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5" name=""/>
          <p:cNvSpPr txBox="1"/>
          <p:nvPr/>
        </p:nvSpPr>
        <p:spPr>
          <a:xfrm>
            <a:off x="914400" y="4373280"/>
            <a:ext cx="876132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Then blog post "TDD Where it did go wrong" should be found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6" name=""/>
          <p:cNvSpPr txBox="1"/>
          <p:nvPr/>
        </p:nvSpPr>
        <p:spPr>
          <a:xfrm>
            <a:off x="914400" y="4649400"/>
            <a:ext cx="97502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And when clicked "TDD Where it did go wrong" should be the title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2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2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1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3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3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736" name=""/>
          <p:cNvSpPr/>
          <p:nvPr/>
        </p:nvSpPr>
        <p:spPr>
          <a:xfrm>
            <a:off x="1047600" y="335268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7" name=""/>
          <p:cNvSpPr txBox="1"/>
          <p:nvPr/>
        </p:nvSpPr>
        <p:spPr>
          <a:xfrm>
            <a:off x="747720" y="2352960"/>
            <a:ext cx="54842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Sehr gut lesbare Testmethoden: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8" name=""/>
          <p:cNvSpPr txBox="1"/>
          <p:nvPr/>
        </p:nvSpPr>
        <p:spPr>
          <a:xfrm>
            <a:off x="1300320" y="3206160"/>
            <a:ext cx="10074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helfen, sich schnell im Testcode zurecht zu ﬁnden, wenn sich Anforderungen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9" name=""/>
          <p:cNvSpPr/>
          <p:nvPr/>
        </p:nvSpPr>
        <p:spPr>
          <a:xfrm>
            <a:off x="1047600" y="42480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40" name=""/>
          <p:cNvSpPr txBox="1"/>
          <p:nvPr/>
        </p:nvSpPr>
        <p:spPr>
          <a:xfrm>
            <a:off x="1300320" y="3625200"/>
            <a:ext cx="1002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ändern.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1" name=""/>
          <p:cNvSpPr txBox="1"/>
          <p:nvPr/>
        </p:nvSpPr>
        <p:spPr>
          <a:xfrm>
            <a:off x="1300320" y="4101480"/>
            <a:ext cx="5582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dienen nun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tatsächlich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als Dokumentation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4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4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6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5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751" name="" descr=""/>
          <p:cNvPicPr/>
          <p:nvPr/>
        </p:nvPicPr>
        <p:blipFill>
          <a:blip r:embed="rId2"/>
          <a:stretch/>
        </p:blipFill>
        <p:spPr>
          <a:xfrm>
            <a:off x="4914720" y="1428840"/>
            <a:ext cx="7238520" cy="3999960"/>
          </a:xfrm>
          <a:prstGeom prst="rect">
            <a:avLst/>
          </a:prstGeom>
          <a:ln w="0">
            <a:noFill/>
          </a:ln>
        </p:spPr>
      </p:pic>
      <p:sp>
        <p:nvSpPr>
          <p:cNvPr id="752" name=""/>
          <p:cNvSpPr txBox="1"/>
          <p:nvPr/>
        </p:nvSpPr>
        <p:spPr>
          <a:xfrm>
            <a:off x="747720" y="1905480"/>
            <a:ext cx="21448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TDD und AI-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3" name=""/>
          <p:cNvSpPr txBox="1"/>
          <p:nvPr/>
        </p:nvSpPr>
        <p:spPr>
          <a:xfrm>
            <a:off x="747720" y="2457720"/>
            <a:ext cx="26852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assisted coding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4" name=""/>
          <p:cNvSpPr txBox="1"/>
          <p:nvPr/>
        </p:nvSpPr>
        <p:spPr>
          <a:xfrm>
            <a:off x="747720" y="3310920"/>
            <a:ext cx="3205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Ist TDD in Zeiten von KI-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5" name=""/>
          <p:cNvSpPr txBox="1"/>
          <p:nvPr/>
        </p:nvSpPr>
        <p:spPr>
          <a:xfrm>
            <a:off x="747720" y="3720600"/>
            <a:ext cx="1702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unterstützter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6" name=""/>
          <p:cNvSpPr txBox="1"/>
          <p:nvPr/>
        </p:nvSpPr>
        <p:spPr>
          <a:xfrm>
            <a:off x="747720" y="4139640"/>
            <a:ext cx="2732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Sofwareentwicklung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7" name=""/>
          <p:cNvSpPr txBox="1"/>
          <p:nvPr/>
        </p:nvSpPr>
        <p:spPr>
          <a:xfrm>
            <a:off x="747720" y="4549320"/>
            <a:ext cx="1996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noch sinnvoll ?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5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0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1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2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66" name="" descr=""/>
          <p:cNvPicPr/>
          <p:nvPr/>
        </p:nvPicPr>
        <p:blipFill>
          <a:blip r:embed="rId1"/>
          <a:stretch/>
        </p:blipFill>
        <p:spPr>
          <a:xfrm>
            <a:off x="-4680" y="0"/>
            <a:ext cx="12196440" cy="6863400"/>
          </a:xfrm>
          <a:prstGeom prst="rect">
            <a:avLst/>
          </a:prstGeom>
          <a:ln w="0">
            <a:noFill/>
          </a:ln>
        </p:spPr>
      </p:pic>
      <p:sp>
        <p:nvSpPr>
          <p:cNvPr id="76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0" name=""/>
          <p:cNvSpPr txBox="1"/>
          <p:nvPr/>
        </p:nvSpPr>
        <p:spPr>
          <a:xfrm>
            <a:off x="482760" y="6423120"/>
            <a:ext cx="57978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https://www.publicissapient.com/insights/guide-to-ai-assisted-software-development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1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59" name=""/>
          <p:cNvSpPr/>
          <p:nvPr/>
        </p:nvSpPr>
        <p:spPr>
          <a:xfrm>
            <a:off x="1047600" y="33145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747720" y="2324520"/>
            <a:ext cx="32907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Was euch erwartet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"/>
          <p:cNvSpPr/>
          <p:nvPr/>
        </p:nvSpPr>
        <p:spPr>
          <a:xfrm>
            <a:off x="1047600" y="38001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1300320" y="3168000"/>
            <a:ext cx="4722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hauptsächlich theoretischer Vortrag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" name=""/>
          <p:cNvSpPr/>
          <p:nvPr/>
        </p:nvSpPr>
        <p:spPr>
          <a:xfrm>
            <a:off x="1047600" y="42861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3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1300320" y="3654000"/>
            <a:ext cx="2646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nur ein Codebeispiel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1300320" y="4139640"/>
            <a:ext cx="67140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kleiner Einblick in KI-gestütztes TDD -Entwicklung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7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"/>
          <p:cNvSpPr/>
          <p:nvPr/>
        </p:nvSpPr>
        <p:spPr>
          <a:xfrm>
            <a:off x="194868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09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2" y="300"/>
                </a:lnTo>
                <a:cubicBezTo>
                  <a:pt x="182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09" y="36"/>
                  <a:pt x="169" y="75"/>
                  <a:pt x="169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0" name=""/>
          <p:cNvSpPr/>
          <p:nvPr/>
        </p:nvSpPr>
        <p:spPr>
          <a:xfrm>
            <a:off x="18961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6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2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5" y="222"/>
                  <a:pt x="76" y="262"/>
                </a:cubicBezTo>
                <a:cubicBezTo>
                  <a:pt x="116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48276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207072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3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7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776" name=""/>
          <p:cNvSpPr txBox="1"/>
          <p:nvPr/>
        </p:nvSpPr>
        <p:spPr>
          <a:xfrm>
            <a:off x="747720" y="2800800"/>
            <a:ext cx="67446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AI-assisted coding mit Cursor und TDD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7" name=""/>
          <p:cNvSpPr txBox="1"/>
          <p:nvPr/>
        </p:nvSpPr>
        <p:spPr>
          <a:xfrm>
            <a:off x="747720" y="3654000"/>
            <a:ext cx="1650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Live Beispiel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7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80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1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2" name=""/>
          <p:cNvSpPr txBox="1"/>
          <p:nvPr/>
        </p:nvSpPr>
        <p:spPr>
          <a:xfrm>
            <a:off x="11669040" y="6341400"/>
            <a:ext cx="23796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8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787" name=""/>
          <p:cNvSpPr/>
          <p:nvPr/>
        </p:nvSpPr>
        <p:spPr>
          <a:xfrm>
            <a:off x="1047600" y="35622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40"/>
                </a:cubicBezTo>
                <a:cubicBezTo>
                  <a:pt x="51" y="27"/>
                  <a:pt x="65" y="18"/>
                  <a:pt x="82" y="11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1"/>
                </a:cubicBezTo>
                <a:cubicBezTo>
                  <a:pt x="200" y="18"/>
                  <a:pt x="214" y="27"/>
                  <a:pt x="227" y="40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88" name=""/>
          <p:cNvSpPr txBox="1"/>
          <p:nvPr/>
        </p:nvSpPr>
        <p:spPr>
          <a:xfrm>
            <a:off x="747720" y="2562480"/>
            <a:ext cx="14738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Quellen: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9" name=""/>
          <p:cNvSpPr/>
          <p:nvPr/>
        </p:nvSpPr>
        <p:spPr>
          <a:xfrm>
            <a:off x="1047600" y="404784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0" name=""/>
          <p:cNvSpPr txBox="1"/>
          <p:nvPr/>
        </p:nvSpPr>
        <p:spPr>
          <a:xfrm>
            <a:off x="1300320" y="3415680"/>
            <a:ext cx="5892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https://bodote.github.io/blog/TDD-Video-Tips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1" name=""/>
          <p:cNvSpPr txBox="1"/>
          <p:nvPr/>
        </p:nvSpPr>
        <p:spPr>
          <a:xfrm>
            <a:off x="1300320" y="3901680"/>
            <a:ext cx="8690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praktisch alle Fehler schon selbst begangen, also eigene Erfahrung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6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80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801" name=""/>
          <p:cNvSpPr txBox="1"/>
          <p:nvPr/>
        </p:nvSpPr>
        <p:spPr>
          <a:xfrm>
            <a:off x="747720" y="3086280"/>
            <a:ext cx="56970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Danke für eure Aufmerksamkeit!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0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0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6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81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811" name="" descr=""/>
          <p:cNvPicPr/>
          <p:nvPr/>
        </p:nvPicPr>
        <p:blipFill>
          <a:blip r:embed="rId2"/>
          <a:stretch/>
        </p:blipFill>
        <p:spPr>
          <a:xfrm>
            <a:off x="7800840" y="2333520"/>
            <a:ext cx="3904920" cy="2190240"/>
          </a:xfrm>
          <a:prstGeom prst="rect">
            <a:avLst/>
          </a:prstGeom>
          <a:ln w="0">
            <a:noFill/>
          </a:ln>
        </p:spPr>
      </p:pic>
      <p:sp>
        <p:nvSpPr>
          <p:cNvPr id="812" name=""/>
          <p:cNvSpPr/>
          <p:nvPr/>
        </p:nvSpPr>
        <p:spPr>
          <a:xfrm>
            <a:off x="1047600" y="26953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13" name=""/>
          <p:cNvSpPr txBox="1"/>
          <p:nvPr/>
        </p:nvSpPr>
        <p:spPr>
          <a:xfrm>
            <a:off x="747720" y="1695600"/>
            <a:ext cx="55335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BRANDAD Development GmbH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4" name=""/>
          <p:cNvSpPr txBox="1"/>
          <p:nvPr/>
        </p:nvSpPr>
        <p:spPr>
          <a:xfrm>
            <a:off x="1300320" y="2548800"/>
            <a:ext cx="4214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Wir suchen Softwareentwickler,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5" name=""/>
          <p:cNvSpPr txBox="1"/>
          <p:nvPr/>
        </p:nvSpPr>
        <p:spPr>
          <a:xfrm>
            <a:off x="1300320" y="2968200"/>
            <a:ext cx="4890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Scrummaster, Product Owner, UI/UX-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6" name=""/>
          <p:cNvSpPr/>
          <p:nvPr/>
        </p:nvSpPr>
        <p:spPr>
          <a:xfrm>
            <a:off x="1047600" y="40096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17" name=""/>
          <p:cNvSpPr txBox="1"/>
          <p:nvPr/>
        </p:nvSpPr>
        <p:spPr>
          <a:xfrm>
            <a:off x="1300320" y="3377520"/>
            <a:ext cx="1633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ExpertInnen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8" name=""/>
          <p:cNvSpPr txBox="1"/>
          <p:nvPr/>
        </p:nvSpPr>
        <p:spPr>
          <a:xfrm>
            <a:off x="1300320" y="3863520"/>
            <a:ext cx="5189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 Angular und Spring-boot, aber auch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9" name=""/>
          <p:cNvSpPr/>
          <p:nvPr/>
        </p:nvSpPr>
        <p:spPr>
          <a:xfrm>
            <a:off x="1047600" y="49053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0" name=""/>
          <p:cNvSpPr txBox="1"/>
          <p:nvPr/>
        </p:nvSpPr>
        <p:spPr>
          <a:xfrm>
            <a:off x="1300320" y="4272840"/>
            <a:ext cx="4898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anderen Frameworks, offen für neues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1" name=""/>
          <p:cNvSpPr txBox="1"/>
          <p:nvPr/>
        </p:nvSpPr>
        <p:spPr>
          <a:xfrm>
            <a:off x="1300320" y="4758840"/>
            <a:ext cx="2570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https://brandad.dev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6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83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831" name="" descr=""/>
          <p:cNvPicPr/>
          <p:nvPr/>
        </p:nvPicPr>
        <p:blipFill>
          <a:blip r:embed="rId2"/>
          <a:stretch/>
        </p:blipFill>
        <p:spPr>
          <a:xfrm>
            <a:off x="7800840" y="1476360"/>
            <a:ext cx="3904920" cy="3904920"/>
          </a:xfrm>
          <a:prstGeom prst="rect">
            <a:avLst/>
          </a:prstGeom>
          <a:ln w="0">
            <a:noFill/>
          </a:ln>
        </p:spPr>
      </p:pic>
      <p:sp>
        <p:nvSpPr>
          <p:cNvPr id="832" name=""/>
          <p:cNvSpPr/>
          <p:nvPr/>
        </p:nvSpPr>
        <p:spPr>
          <a:xfrm>
            <a:off x="1047600" y="26953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33" name=""/>
          <p:cNvSpPr txBox="1"/>
          <p:nvPr/>
        </p:nvSpPr>
        <p:spPr>
          <a:xfrm>
            <a:off x="747720" y="1695600"/>
            <a:ext cx="55335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BRANDAD Development GmbH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34" name=""/>
          <p:cNvSpPr txBox="1"/>
          <p:nvPr/>
        </p:nvSpPr>
        <p:spPr>
          <a:xfrm>
            <a:off x="1300320" y="2548800"/>
            <a:ext cx="4214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Wir suchen Softwareentwickler,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35" name=""/>
          <p:cNvSpPr txBox="1"/>
          <p:nvPr/>
        </p:nvSpPr>
        <p:spPr>
          <a:xfrm>
            <a:off x="1300320" y="2968200"/>
            <a:ext cx="4890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Scrummaster, Product Owner, UI/UX-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36" name=""/>
          <p:cNvSpPr/>
          <p:nvPr/>
        </p:nvSpPr>
        <p:spPr>
          <a:xfrm>
            <a:off x="1047600" y="40096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37" name=""/>
          <p:cNvSpPr txBox="1"/>
          <p:nvPr/>
        </p:nvSpPr>
        <p:spPr>
          <a:xfrm>
            <a:off x="1300320" y="3377520"/>
            <a:ext cx="1633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ExpertInnen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38" name=""/>
          <p:cNvSpPr txBox="1"/>
          <p:nvPr/>
        </p:nvSpPr>
        <p:spPr>
          <a:xfrm>
            <a:off x="1300320" y="3863520"/>
            <a:ext cx="5189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 Angular und Spring-boot, aber auch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39" name=""/>
          <p:cNvSpPr/>
          <p:nvPr/>
        </p:nvSpPr>
        <p:spPr>
          <a:xfrm>
            <a:off x="1047600" y="49053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40" name=""/>
          <p:cNvSpPr txBox="1"/>
          <p:nvPr/>
        </p:nvSpPr>
        <p:spPr>
          <a:xfrm>
            <a:off x="1300320" y="4272840"/>
            <a:ext cx="4898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anderen Frameworks, offen für neues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1" name=""/>
          <p:cNvSpPr txBox="1"/>
          <p:nvPr/>
        </p:nvSpPr>
        <p:spPr>
          <a:xfrm>
            <a:off x="1300320" y="4758840"/>
            <a:ext cx="2570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https://brandad.dev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4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4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6" name=""/>
          <p:cNvSpPr txBox="1"/>
          <p:nvPr/>
        </p:nvSpPr>
        <p:spPr>
          <a:xfrm>
            <a:off x="11669040" y="6341400"/>
            <a:ext cx="23796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85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851" name="" descr=""/>
          <p:cNvPicPr/>
          <p:nvPr/>
        </p:nvPicPr>
        <p:blipFill>
          <a:blip r:embed="rId2"/>
          <a:stretch/>
        </p:blipFill>
        <p:spPr>
          <a:xfrm>
            <a:off x="7800840" y="1476360"/>
            <a:ext cx="3904920" cy="3904920"/>
          </a:xfrm>
          <a:prstGeom prst="rect">
            <a:avLst/>
          </a:prstGeom>
          <a:ln w="0">
            <a:noFill/>
          </a:ln>
        </p:spPr>
      </p:pic>
      <p:sp>
        <p:nvSpPr>
          <p:cNvPr id="852" name=""/>
          <p:cNvSpPr txBox="1"/>
          <p:nvPr/>
        </p:nvSpPr>
        <p:spPr>
          <a:xfrm>
            <a:off x="747720" y="3086280"/>
            <a:ext cx="47476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Euer Feedback ist wertvoll!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5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5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7" name=""/>
          <p:cNvSpPr txBox="1"/>
          <p:nvPr/>
        </p:nvSpPr>
        <p:spPr>
          <a:xfrm>
            <a:off x="11677680" y="6341400"/>
            <a:ext cx="22932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86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862" name=""/>
          <p:cNvSpPr txBox="1"/>
          <p:nvPr/>
        </p:nvSpPr>
        <p:spPr>
          <a:xfrm>
            <a:off x="747720" y="3086280"/>
            <a:ext cx="23742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Reservefolien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6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6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7" name=""/>
          <p:cNvSpPr txBox="1"/>
          <p:nvPr/>
        </p:nvSpPr>
        <p:spPr>
          <a:xfrm>
            <a:off x="11669040" y="6341400"/>
            <a:ext cx="23796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6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87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872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873" name=""/>
          <p:cNvSpPr txBox="1"/>
          <p:nvPr/>
        </p:nvSpPr>
        <p:spPr>
          <a:xfrm>
            <a:off x="747720" y="1286280"/>
            <a:ext cx="15066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Welches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4" name=""/>
          <p:cNvSpPr txBox="1"/>
          <p:nvPr/>
        </p:nvSpPr>
        <p:spPr>
          <a:xfrm>
            <a:off x="747720" y="1838520"/>
            <a:ext cx="32252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Architekturmuster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5" name=""/>
          <p:cNvSpPr/>
          <p:nvPr/>
        </p:nvSpPr>
        <p:spPr>
          <a:xfrm>
            <a:off x="1047600" y="339084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6"/>
                  <a:pt x="255" y="183"/>
                </a:cubicBezTo>
                <a:cubicBezTo>
                  <a:pt x="249" y="199"/>
                  <a:pt x="239" y="213"/>
                  <a:pt x="227" y="227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7"/>
                </a:cubicBezTo>
                <a:cubicBezTo>
                  <a:pt x="26" y="213"/>
                  <a:pt x="17" y="199"/>
                  <a:pt x="10" y="183"/>
                </a:cubicBezTo>
                <a:cubicBezTo>
                  <a:pt x="3" y="166"/>
                  <a:pt x="0" y="150"/>
                  <a:pt x="0" y="132"/>
                </a:cubicBezTo>
                <a:cubicBezTo>
                  <a:pt x="0" y="114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76" name=""/>
          <p:cNvSpPr txBox="1"/>
          <p:nvPr/>
        </p:nvSpPr>
        <p:spPr>
          <a:xfrm>
            <a:off x="747720" y="2391120"/>
            <a:ext cx="28324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verwendest du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7" name=""/>
          <p:cNvSpPr/>
          <p:nvPr/>
        </p:nvSpPr>
        <p:spPr>
          <a:xfrm>
            <a:off x="1047600" y="38671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3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78" name=""/>
          <p:cNvSpPr txBox="1"/>
          <p:nvPr/>
        </p:nvSpPr>
        <p:spPr>
          <a:xfrm>
            <a:off x="1300320" y="3244320"/>
            <a:ext cx="865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keines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9" name=""/>
          <p:cNvSpPr/>
          <p:nvPr/>
        </p:nvSpPr>
        <p:spPr>
          <a:xfrm>
            <a:off x="1047600" y="43527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80" name=""/>
          <p:cNvSpPr txBox="1"/>
          <p:nvPr/>
        </p:nvSpPr>
        <p:spPr>
          <a:xfrm>
            <a:off x="1300320" y="3720600"/>
            <a:ext cx="965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layered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1" name=""/>
          <p:cNvSpPr/>
          <p:nvPr/>
        </p:nvSpPr>
        <p:spPr>
          <a:xfrm>
            <a:off x="1047600" y="48384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82" name=""/>
          <p:cNvSpPr txBox="1"/>
          <p:nvPr/>
        </p:nvSpPr>
        <p:spPr>
          <a:xfrm>
            <a:off x="1300320" y="4206240"/>
            <a:ext cx="1363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hexagonal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3" name=""/>
          <p:cNvSpPr/>
          <p:nvPr/>
        </p:nvSpPr>
        <p:spPr>
          <a:xfrm>
            <a:off x="1047600" y="53244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3"/>
                </a:cubicBezTo>
                <a:cubicBezTo>
                  <a:pt x="0" y="114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4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84" name=""/>
          <p:cNvSpPr txBox="1"/>
          <p:nvPr/>
        </p:nvSpPr>
        <p:spPr>
          <a:xfrm>
            <a:off x="1300320" y="46922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onion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5" name=""/>
          <p:cNvSpPr txBox="1"/>
          <p:nvPr/>
        </p:nvSpPr>
        <p:spPr>
          <a:xfrm>
            <a:off x="1300320" y="5177880"/>
            <a:ext cx="945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"Clean"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6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87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88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9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0" name=""/>
          <p:cNvSpPr txBox="1"/>
          <p:nvPr/>
        </p:nvSpPr>
        <p:spPr>
          <a:xfrm>
            <a:off x="116946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6400800" y="685800"/>
            <a:ext cx="5486040" cy="548604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 txBox="1"/>
          <p:nvPr/>
        </p:nvSpPr>
        <p:spPr>
          <a:xfrm>
            <a:off x="747720" y="2524320"/>
            <a:ext cx="44859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Wie viel TDD - Praxis hast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747720" y="3076920"/>
            <a:ext cx="7045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du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747720" y="3930120"/>
            <a:ext cx="1542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Mentimeter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"/>
          <p:cNvSpPr/>
          <p:nvPr/>
        </p:nvSpPr>
        <p:spPr>
          <a:xfrm>
            <a:off x="194868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09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2" y="300"/>
                </a:lnTo>
                <a:cubicBezTo>
                  <a:pt x="182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09" y="36"/>
                  <a:pt x="169" y="75"/>
                  <a:pt x="169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6" name=""/>
          <p:cNvSpPr/>
          <p:nvPr/>
        </p:nvSpPr>
        <p:spPr>
          <a:xfrm>
            <a:off x="18961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6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2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5" y="222"/>
                  <a:pt x="76" y="262"/>
                </a:cubicBezTo>
                <a:cubicBezTo>
                  <a:pt x="116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48276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207072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117961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914400" y="1295280"/>
            <a:ext cx="4266720" cy="426672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7143480" y="170496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5" y="239"/>
                  <a:pt x="200" y="248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8"/>
                  <a:pt x="51" y="239"/>
                  <a:pt x="39" y="226"/>
                </a:cubicBezTo>
                <a:cubicBezTo>
                  <a:pt x="27" y="214"/>
                  <a:pt x="17" y="200"/>
                  <a:pt x="10" y="183"/>
                </a:cubicBezTo>
                <a:cubicBezTo>
                  <a:pt x="4" y="167"/>
                  <a:pt x="0" y="150"/>
                  <a:pt x="0" y="132"/>
                </a:cubicBezTo>
                <a:cubicBezTo>
                  <a:pt x="0" y="114"/>
                  <a:pt x="4" y="97"/>
                  <a:pt x="10" y="81"/>
                </a:cubicBezTo>
                <a:cubicBezTo>
                  <a:pt x="17" y="65"/>
                  <a:pt x="27" y="51"/>
                  <a:pt x="39" y="38"/>
                </a:cubicBezTo>
                <a:cubicBezTo>
                  <a:pt x="51" y="26"/>
                  <a:pt x="66" y="16"/>
                  <a:pt x="82" y="10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5" y="26"/>
                  <a:pt x="227" y="38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7"/>
                  <a:pt x="266" y="114"/>
                  <a:pt x="266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6" name=""/>
          <p:cNvSpPr txBox="1"/>
          <p:nvPr/>
        </p:nvSpPr>
        <p:spPr>
          <a:xfrm>
            <a:off x="6843600" y="829440"/>
            <a:ext cx="1732320" cy="440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830" strike="noStrike" u="none">
                <a:solidFill>
                  <a:srgbClr val="014189"/>
                </a:solidFill>
                <a:uFillTx/>
                <a:latin typeface="Slabo27px"/>
                <a:ea typeface="Slabo27px"/>
              </a:rPr>
              <a:t>Wer ich bin:</a:t>
            </a:r>
            <a:endParaRPr b="0" lang="de-DE" sz="283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7" name=""/>
          <p:cNvSpPr/>
          <p:nvPr/>
        </p:nvSpPr>
        <p:spPr>
          <a:xfrm>
            <a:off x="7143480" y="21808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5" y="240"/>
                  <a:pt x="200" y="249"/>
                  <a:pt x="184" y="256"/>
                </a:cubicBezTo>
                <a:cubicBezTo>
                  <a:pt x="168" y="263"/>
                  <a:pt x="151" y="266"/>
                  <a:pt x="134" y="266"/>
                </a:cubicBezTo>
                <a:cubicBezTo>
                  <a:pt x="116" y="266"/>
                  <a:pt x="99" y="263"/>
                  <a:pt x="82" y="256"/>
                </a:cubicBezTo>
                <a:cubicBezTo>
                  <a:pt x="66" y="249"/>
                  <a:pt x="51" y="240"/>
                  <a:pt x="39" y="227"/>
                </a:cubicBezTo>
                <a:cubicBezTo>
                  <a:pt x="27" y="215"/>
                  <a:pt x="17" y="201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6"/>
                  <a:pt x="27" y="52"/>
                  <a:pt x="39" y="39"/>
                </a:cubicBezTo>
                <a:cubicBezTo>
                  <a:pt x="51" y="27"/>
                  <a:pt x="66" y="17"/>
                  <a:pt x="82" y="11"/>
                </a:cubicBezTo>
                <a:cubicBezTo>
                  <a:pt x="99" y="4"/>
                  <a:pt x="116" y="0"/>
                  <a:pt x="134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5" y="27"/>
                  <a:pt x="227" y="39"/>
                </a:cubicBezTo>
                <a:cubicBezTo>
                  <a:pt x="239" y="52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7396200" y="1558440"/>
            <a:ext cx="2235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Bodo Teichmann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"/>
          <p:cNvSpPr txBox="1"/>
          <p:nvPr/>
        </p:nvSpPr>
        <p:spPr>
          <a:xfrm>
            <a:off x="7396200" y="2034720"/>
            <a:ext cx="3888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Softwareentwickler seit mehr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"/>
          <p:cNvSpPr/>
          <p:nvPr/>
        </p:nvSpPr>
        <p:spPr>
          <a:xfrm>
            <a:off x="7143480" y="30859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6"/>
                </a:cubicBezTo>
                <a:cubicBezTo>
                  <a:pt x="168" y="262"/>
                  <a:pt x="151" y="266"/>
                  <a:pt x="134" y="266"/>
                </a:cubicBezTo>
                <a:cubicBezTo>
                  <a:pt x="116" y="266"/>
                  <a:pt x="99" y="262"/>
                  <a:pt x="82" y="256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6"/>
                  <a:pt x="4" y="99"/>
                  <a:pt x="10" y="83"/>
                </a:cubicBezTo>
                <a:cubicBezTo>
                  <a:pt x="17" y="66"/>
                  <a:pt x="27" y="52"/>
                  <a:pt x="39" y="40"/>
                </a:cubicBezTo>
                <a:cubicBezTo>
                  <a:pt x="51" y="27"/>
                  <a:pt x="66" y="18"/>
                  <a:pt x="82" y="11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1"/>
                </a:cubicBezTo>
                <a:cubicBezTo>
                  <a:pt x="200" y="18"/>
                  <a:pt x="215" y="27"/>
                  <a:pt x="227" y="40"/>
                </a:cubicBezTo>
                <a:cubicBezTo>
                  <a:pt x="239" y="52"/>
                  <a:pt x="249" y="66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7396200" y="2453760"/>
            <a:ext cx="1747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als 30 Jahren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2" name=""/>
          <p:cNvSpPr/>
          <p:nvPr/>
        </p:nvSpPr>
        <p:spPr>
          <a:xfrm>
            <a:off x="7143480" y="356220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6"/>
                  <a:pt x="4" y="99"/>
                  <a:pt x="10" y="83"/>
                </a:cubicBezTo>
                <a:cubicBezTo>
                  <a:pt x="17" y="66"/>
                  <a:pt x="27" y="52"/>
                  <a:pt x="39" y="40"/>
                </a:cubicBezTo>
                <a:cubicBezTo>
                  <a:pt x="51" y="27"/>
                  <a:pt x="66" y="18"/>
                  <a:pt x="82" y="11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1"/>
                </a:cubicBezTo>
                <a:cubicBezTo>
                  <a:pt x="200" y="18"/>
                  <a:pt x="215" y="27"/>
                  <a:pt x="227" y="40"/>
                </a:cubicBezTo>
                <a:cubicBezTo>
                  <a:pt x="239" y="52"/>
                  <a:pt x="249" y="66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3" name=""/>
          <p:cNvSpPr txBox="1"/>
          <p:nvPr/>
        </p:nvSpPr>
        <p:spPr>
          <a:xfrm>
            <a:off x="7396200" y="2939400"/>
            <a:ext cx="3106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"early adopter" von TDD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4" name=""/>
          <p:cNvSpPr/>
          <p:nvPr/>
        </p:nvSpPr>
        <p:spPr>
          <a:xfrm>
            <a:off x="8429400" y="3438360"/>
            <a:ext cx="333720" cy="371880"/>
          </a:xfrm>
          <a:custGeom>
            <a:avLst/>
            <a:gdLst/>
            <a:ahLst/>
            <a:rect l="0" t="0" r="r" b="b"/>
            <a:pathLst>
              <a:path w="927" h="1033">
                <a:moveTo>
                  <a:pt x="0" y="874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8"/>
                  <a:pt x="21" y="79"/>
                  <a:pt x="27" y="71"/>
                </a:cubicBezTo>
                <a:cubicBezTo>
                  <a:pt x="33" y="62"/>
                  <a:pt x="39" y="54"/>
                  <a:pt x="47" y="46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768" y="0"/>
                </a:lnTo>
                <a:cubicBezTo>
                  <a:pt x="779" y="0"/>
                  <a:pt x="789" y="1"/>
                  <a:pt x="799" y="3"/>
                </a:cubicBezTo>
                <a:cubicBezTo>
                  <a:pt x="810" y="5"/>
                  <a:pt x="820" y="8"/>
                  <a:pt x="829" y="12"/>
                </a:cubicBezTo>
                <a:cubicBezTo>
                  <a:pt x="839" y="16"/>
                  <a:pt x="848" y="21"/>
                  <a:pt x="857" y="27"/>
                </a:cubicBezTo>
                <a:cubicBezTo>
                  <a:pt x="865" y="33"/>
                  <a:pt x="873" y="39"/>
                  <a:pt x="881" y="46"/>
                </a:cubicBezTo>
                <a:cubicBezTo>
                  <a:pt x="888" y="54"/>
                  <a:pt x="895" y="62"/>
                  <a:pt x="900" y="71"/>
                </a:cubicBezTo>
                <a:cubicBezTo>
                  <a:pt x="906" y="79"/>
                  <a:pt x="911" y="88"/>
                  <a:pt x="915" y="98"/>
                </a:cubicBezTo>
                <a:cubicBezTo>
                  <a:pt x="919" y="108"/>
                  <a:pt x="922" y="118"/>
                  <a:pt x="924" y="128"/>
                </a:cubicBezTo>
                <a:cubicBezTo>
                  <a:pt x="926" y="138"/>
                  <a:pt x="927" y="148"/>
                  <a:pt x="927" y="159"/>
                </a:cubicBezTo>
                <a:lnTo>
                  <a:pt x="927" y="874"/>
                </a:lnTo>
                <a:cubicBezTo>
                  <a:pt x="927" y="885"/>
                  <a:pt x="926" y="895"/>
                  <a:pt x="924" y="905"/>
                </a:cubicBezTo>
                <a:cubicBezTo>
                  <a:pt x="922" y="915"/>
                  <a:pt x="919" y="925"/>
                  <a:pt x="915" y="935"/>
                </a:cubicBezTo>
                <a:cubicBezTo>
                  <a:pt x="911" y="944"/>
                  <a:pt x="906" y="954"/>
                  <a:pt x="900" y="962"/>
                </a:cubicBezTo>
                <a:cubicBezTo>
                  <a:pt x="895" y="971"/>
                  <a:pt x="888" y="979"/>
                  <a:pt x="881" y="986"/>
                </a:cubicBezTo>
                <a:cubicBezTo>
                  <a:pt x="873" y="994"/>
                  <a:pt x="865" y="1000"/>
                  <a:pt x="857" y="1006"/>
                </a:cubicBezTo>
                <a:cubicBezTo>
                  <a:pt x="848" y="1012"/>
                  <a:pt x="839" y="1017"/>
                  <a:pt x="829" y="1021"/>
                </a:cubicBezTo>
                <a:cubicBezTo>
                  <a:pt x="820" y="1025"/>
                  <a:pt x="810" y="1028"/>
                  <a:pt x="799" y="1030"/>
                </a:cubicBezTo>
                <a:cubicBezTo>
                  <a:pt x="789" y="1032"/>
                  <a:pt x="779" y="1033"/>
                  <a:pt x="768" y="1033"/>
                </a:cubicBezTo>
                <a:lnTo>
                  <a:pt x="159" y="1033"/>
                </a:lnTo>
                <a:cubicBezTo>
                  <a:pt x="148" y="1033"/>
                  <a:pt x="138" y="1032"/>
                  <a:pt x="128" y="1030"/>
                </a:cubicBezTo>
                <a:cubicBezTo>
                  <a:pt x="118" y="1028"/>
                  <a:pt x="108" y="1025"/>
                  <a:pt x="98" y="1021"/>
                </a:cubicBezTo>
                <a:cubicBezTo>
                  <a:pt x="88" y="1017"/>
                  <a:pt x="79" y="1012"/>
                  <a:pt x="71" y="1006"/>
                </a:cubicBezTo>
                <a:cubicBezTo>
                  <a:pt x="62" y="1000"/>
                  <a:pt x="54" y="994"/>
                  <a:pt x="47" y="986"/>
                </a:cubicBezTo>
                <a:cubicBezTo>
                  <a:pt x="39" y="979"/>
                  <a:pt x="33" y="971"/>
                  <a:pt x="27" y="962"/>
                </a:cubicBezTo>
                <a:cubicBezTo>
                  <a:pt x="21" y="954"/>
                  <a:pt x="16" y="944"/>
                  <a:pt x="12" y="935"/>
                </a:cubicBezTo>
                <a:cubicBezTo>
                  <a:pt x="8" y="925"/>
                  <a:pt x="5" y="915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7396200" y="3415680"/>
            <a:ext cx="10364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6 Jahre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8524800" y="3486600"/>
            <a:ext cx="23436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C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"/>
          <p:cNvSpPr/>
          <p:nvPr/>
        </p:nvSpPr>
        <p:spPr>
          <a:xfrm>
            <a:off x="7400880" y="3857400"/>
            <a:ext cx="752760" cy="371880"/>
          </a:xfrm>
          <a:custGeom>
            <a:avLst/>
            <a:gdLst/>
            <a:ahLst/>
            <a:rect l="0" t="0" r="r" b="b"/>
            <a:pathLst>
              <a:path w="2091" h="1033">
                <a:moveTo>
                  <a:pt x="0" y="874"/>
                </a:moveTo>
                <a:lnTo>
                  <a:pt x="0" y="160"/>
                </a:lnTo>
                <a:cubicBezTo>
                  <a:pt x="0" y="149"/>
                  <a:pt x="1" y="139"/>
                  <a:pt x="3" y="129"/>
                </a:cubicBezTo>
                <a:cubicBezTo>
                  <a:pt x="5" y="119"/>
                  <a:pt x="8" y="108"/>
                  <a:pt x="12" y="98"/>
                </a:cubicBezTo>
                <a:cubicBezTo>
                  <a:pt x="16" y="88"/>
                  <a:pt x="21" y="79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3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1932" y="0"/>
                </a:lnTo>
                <a:cubicBezTo>
                  <a:pt x="1943" y="0"/>
                  <a:pt x="1953" y="1"/>
                  <a:pt x="1963" y="3"/>
                </a:cubicBezTo>
                <a:cubicBezTo>
                  <a:pt x="1973" y="5"/>
                  <a:pt x="1983" y="8"/>
                  <a:pt x="1993" y="12"/>
                </a:cubicBezTo>
                <a:cubicBezTo>
                  <a:pt x="2002" y="16"/>
                  <a:pt x="2012" y="21"/>
                  <a:pt x="2020" y="27"/>
                </a:cubicBezTo>
                <a:cubicBezTo>
                  <a:pt x="2029" y="33"/>
                  <a:pt x="2037" y="39"/>
                  <a:pt x="2044" y="47"/>
                </a:cubicBezTo>
                <a:cubicBezTo>
                  <a:pt x="2052" y="54"/>
                  <a:pt x="2058" y="62"/>
                  <a:pt x="2064" y="71"/>
                </a:cubicBezTo>
                <a:cubicBezTo>
                  <a:pt x="2070" y="79"/>
                  <a:pt x="2075" y="88"/>
                  <a:pt x="2079" y="98"/>
                </a:cubicBezTo>
                <a:cubicBezTo>
                  <a:pt x="2083" y="108"/>
                  <a:pt x="2086" y="119"/>
                  <a:pt x="2088" y="129"/>
                </a:cubicBezTo>
                <a:cubicBezTo>
                  <a:pt x="2090" y="139"/>
                  <a:pt x="2091" y="149"/>
                  <a:pt x="2091" y="160"/>
                </a:cubicBezTo>
                <a:lnTo>
                  <a:pt x="2091" y="874"/>
                </a:lnTo>
                <a:cubicBezTo>
                  <a:pt x="2091" y="885"/>
                  <a:pt x="2090" y="895"/>
                  <a:pt x="2088" y="905"/>
                </a:cubicBezTo>
                <a:cubicBezTo>
                  <a:pt x="2086" y="915"/>
                  <a:pt x="2083" y="925"/>
                  <a:pt x="2079" y="935"/>
                </a:cubicBezTo>
                <a:cubicBezTo>
                  <a:pt x="2075" y="945"/>
                  <a:pt x="2070" y="954"/>
                  <a:pt x="2064" y="962"/>
                </a:cubicBezTo>
                <a:cubicBezTo>
                  <a:pt x="2058" y="971"/>
                  <a:pt x="2052" y="979"/>
                  <a:pt x="2044" y="987"/>
                </a:cubicBezTo>
                <a:cubicBezTo>
                  <a:pt x="2037" y="994"/>
                  <a:pt x="2029" y="1000"/>
                  <a:pt x="2020" y="1006"/>
                </a:cubicBezTo>
                <a:cubicBezTo>
                  <a:pt x="2012" y="1012"/>
                  <a:pt x="2002" y="1017"/>
                  <a:pt x="1993" y="1021"/>
                </a:cubicBezTo>
                <a:cubicBezTo>
                  <a:pt x="1983" y="1025"/>
                  <a:pt x="1973" y="1028"/>
                  <a:pt x="1963" y="1030"/>
                </a:cubicBezTo>
                <a:cubicBezTo>
                  <a:pt x="1953" y="1032"/>
                  <a:pt x="1943" y="1033"/>
                  <a:pt x="1932" y="1033"/>
                </a:cubicBezTo>
                <a:lnTo>
                  <a:pt x="158" y="1033"/>
                </a:lnTo>
                <a:cubicBezTo>
                  <a:pt x="148" y="1033"/>
                  <a:pt x="138" y="1032"/>
                  <a:pt x="127" y="1030"/>
                </a:cubicBezTo>
                <a:cubicBezTo>
                  <a:pt x="117" y="1028"/>
                  <a:pt x="107" y="1025"/>
                  <a:pt x="98" y="1021"/>
                </a:cubicBezTo>
                <a:cubicBezTo>
                  <a:pt x="88" y="1017"/>
                  <a:pt x="79" y="1012"/>
                  <a:pt x="70" y="1006"/>
                </a:cubicBezTo>
                <a:cubicBezTo>
                  <a:pt x="62" y="1000"/>
                  <a:pt x="53" y="994"/>
                  <a:pt x="46" y="987"/>
                </a:cubicBezTo>
                <a:cubicBezTo>
                  <a:pt x="39" y="979"/>
                  <a:pt x="32" y="971"/>
                  <a:pt x="26" y="962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5"/>
                  <a:pt x="5" y="915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8759880" y="3415680"/>
            <a:ext cx="2613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Erfahrung, 10 Jahre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"/>
          <p:cNvSpPr/>
          <p:nvPr/>
        </p:nvSpPr>
        <p:spPr>
          <a:xfrm>
            <a:off x="7143480" y="44668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4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5" y="240"/>
                  <a:pt x="200" y="249"/>
                  <a:pt x="184" y="256"/>
                </a:cubicBezTo>
                <a:cubicBezTo>
                  <a:pt x="168" y="263"/>
                  <a:pt x="151" y="266"/>
                  <a:pt x="134" y="266"/>
                </a:cubicBezTo>
                <a:cubicBezTo>
                  <a:pt x="116" y="266"/>
                  <a:pt x="99" y="263"/>
                  <a:pt x="82" y="256"/>
                </a:cubicBezTo>
                <a:cubicBezTo>
                  <a:pt x="66" y="249"/>
                  <a:pt x="51" y="240"/>
                  <a:pt x="39" y="227"/>
                </a:cubicBezTo>
                <a:cubicBezTo>
                  <a:pt x="27" y="215"/>
                  <a:pt x="17" y="201"/>
                  <a:pt x="10" y="184"/>
                </a:cubicBezTo>
                <a:cubicBezTo>
                  <a:pt x="4" y="168"/>
                  <a:pt x="0" y="151"/>
                  <a:pt x="0" y="134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6"/>
                  <a:pt x="27" y="52"/>
                  <a:pt x="39" y="39"/>
                </a:cubicBezTo>
                <a:cubicBezTo>
                  <a:pt x="51" y="27"/>
                  <a:pt x="66" y="17"/>
                  <a:pt x="82" y="11"/>
                </a:cubicBezTo>
                <a:cubicBezTo>
                  <a:pt x="99" y="4"/>
                  <a:pt x="116" y="0"/>
                  <a:pt x="134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5" y="27"/>
                  <a:pt x="227" y="39"/>
                </a:cubicBezTo>
                <a:cubicBezTo>
                  <a:pt x="239" y="52"/>
                  <a:pt x="249" y="66"/>
                  <a:pt x="256" y="82"/>
                </a:cubicBezTo>
                <a:cubicBezTo>
                  <a:pt x="262" y="98"/>
                  <a:pt x="266" y="115"/>
                  <a:pt x="266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7490160" y="3905640"/>
            <a:ext cx="56592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Java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1" name=""/>
          <p:cNvSpPr/>
          <p:nvPr/>
        </p:nvSpPr>
        <p:spPr>
          <a:xfrm>
            <a:off x="7400880" y="4752720"/>
            <a:ext cx="1171800" cy="371880"/>
          </a:xfrm>
          <a:custGeom>
            <a:avLst/>
            <a:gdLst/>
            <a:ahLst/>
            <a:rect l="0" t="0" r="r" b="b"/>
            <a:pathLst>
              <a:path w="3255" h="1033">
                <a:moveTo>
                  <a:pt x="0" y="874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79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3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3096" y="0"/>
                </a:lnTo>
                <a:cubicBezTo>
                  <a:pt x="3107" y="0"/>
                  <a:pt x="3117" y="1"/>
                  <a:pt x="3127" y="3"/>
                </a:cubicBezTo>
                <a:cubicBezTo>
                  <a:pt x="3137" y="5"/>
                  <a:pt x="3147" y="8"/>
                  <a:pt x="3157" y="12"/>
                </a:cubicBezTo>
                <a:cubicBezTo>
                  <a:pt x="3167" y="16"/>
                  <a:pt x="3176" y="21"/>
                  <a:pt x="3184" y="27"/>
                </a:cubicBezTo>
                <a:cubicBezTo>
                  <a:pt x="3193" y="33"/>
                  <a:pt x="3201" y="39"/>
                  <a:pt x="3209" y="47"/>
                </a:cubicBezTo>
                <a:cubicBezTo>
                  <a:pt x="3216" y="54"/>
                  <a:pt x="3222" y="62"/>
                  <a:pt x="3228" y="71"/>
                </a:cubicBezTo>
                <a:cubicBezTo>
                  <a:pt x="3234" y="79"/>
                  <a:pt x="3239" y="89"/>
                  <a:pt x="3243" y="98"/>
                </a:cubicBezTo>
                <a:cubicBezTo>
                  <a:pt x="3247" y="108"/>
                  <a:pt x="3250" y="118"/>
                  <a:pt x="3252" y="128"/>
                </a:cubicBezTo>
                <a:cubicBezTo>
                  <a:pt x="3254" y="138"/>
                  <a:pt x="3255" y="149"/>
                  <a:pt x="3255" y="159"/>
                </a:cubicBezTo>
                <a:lnTo>
                  <a:pt x="3255" y="874"/>
                </a:lnTo>
                <a:cubicBezTo>
                  <a:pt x="3255" y="885"/>
                  <a:pt x="3254" y="895"/>
                  <a:pt x="3252" y="905"/>
                </a:cubicBezTo>
                <a:cubicBezTo>
                  <a:pt x="3250" y="916"/>
                  <a:pt x="3247" y="925"/>
                  <a:pt x="3243" y="935"/>
                </a:cubicBezTo>
                <a:cubicBezTo>
                  <a:pt x="3239" y="945"/>
                  <a:pt x="3234" y="954"/>
                  <a:pt x="3228" y="963"/>
                </a:cubicBezTo>
                <a:cubicBezTo>
                  <a:pt x="3222" y="971"/>
                  <a:pt x="3216" y="979"/>
                  <a:pt x="3209" y="987"/>
                </a:cubicBezTo>
                <a:cubicBezTo>
                  <a:pt x="3201" y="994"/>
                  <a:pt x="3193" y="1001"/>
                  <a:pt x="3184" y="1006"/>
                </a:cubicBezTo>
                <a:cubicBezTo>
                  <a:pt x="3176" y="1012"/>
                  <a:pt x="3167" y="1017"/>
                  <a:pt x="3157" y="1021"/>
                </a:cubicBezTo>
                <a:cubicBezTo>
                  <a:pt x="3147" y="1025"/>
                  <a:pt x="3137" y="1028"/>
                  <a:pt x="3127" y="1030"/>
                </a:cubicBezTo>
                <a:cubicBezTo>
                  <a:pt x="3117" y="1032"/>
                  <a:pt x="3107" y="1033"/>
                  <a:pt x="3096" y="1033"/>
                </a:cubicBezTo>
                <a:lnTo>
                  <a:pt x="158" y="1033"/>
                </a:lnTo>
                <a:cubicBezTo>
                  <a:pt x="148" y="1033"/>
                  <a:pt x="138" y="1032"/>
                  <a:pt x="127" y="1030"/>
                </a:cubicBezTo>
                <a:cubicBezTo>
                  <a:pt x="117" y="1028"/>
                  <a:pt x="107" y="1025"/>
                  <a:pt x="98" y="1021"/>
                </a:cubicBezTo>
                <a:cubicBezTo>
                  <a:pt x="88" y="1017"/>
                  <a:pt x="79" y="1012"/>
                  <a:pt x="70" y="1006"/>
                </a:cubicBezTo>
                <a:cubicBezTo>
                  <a:pt x="62" y="1001"/>
                  <a:pt x="53" y="994"/>
                  <a:pt x="46" y="987"/>
                </a:cubicBezTo>
                <a:cubicBezTo>
                  <a:pt x="39" y="979"/>
                  <a:pt x="32" y="971"/>
                  <a:pt x="26" y="963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5"/>
                  <a:pt x="5" y="916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7396200" y="4320720"/>
            <a:ext cx="4006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CI-Automatisierung, ein wenig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7490160" y="4800960"/>
            <a:ext cx="9896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Angular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8573400" y="4730040"/>
            <a:ext cx="1913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, diverse Script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5" name=""/>
          <p:cNvSpPr/>
          <p:nvPr/>
        </p:nvSpPr>
        <p:spPr>
          <a:xfrm>
            <a:off x="7143480" y="57718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199"/>
                  <a:pt x="239" y="215"/>
                  <a:pt x="227" y="227"/>
                </a:cubicBezTo>
                <a:cubicBezTo>
                  <a:pt x="215" y="239"/>
                  <a:pt x="200" y="249"/>
                  <a:pt x="184" y="256"/>
                </a:cubicBezTo>
                <a:cubicBezTo>
                  <a:pt x="168" y="262"/>
                  <a:pt x="151" y="266"/>
                  <a:pt x="134" y="266"/>
                </a:cubicBezTo>
                <a:cubicBezTo>
                  <a:pt x="116" y="266"/>
                  <a:pt x="99" y="262"/>
                  <a:pt x="82" y="256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5"/>
                  <a:pt x="17" y="199"/>
                  <a:pt x="10" y="183"/>
                </a:cubicBezTo>
                <a:cubicBezTo>
                  <a:pt x="4" y="167"/>
                  <a:pt x="0" y="150"/>
                  <a:pt x="0" y="133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6"/>
                  <a:pt x="27" y="51"/>
                  <a:pt x="39" y="39"/>
                </a:cubicBezTo>
                <a:cubicBezTo>
                  <a:pt x="51" y="27"/>
                  <a:pt x="66" y="17"/>
                  <a:pt x="82" y="10"/>
                </a:cubicBezTo>
                <a:cubicBezTo>
                  <a:pt x="99" y="4"/>
                  <a:pt x="116" y="0"/>
                  <a:pt x="134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5" y="27"/>
                  <a:pt x="227" y="39"/>
                </a:cubicBezTo>
                <a:cubicBezTo>
                  <a:pt x="239" y="51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7396200" y="5149440"/>
            <a:ext cx="12906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Sprachen,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"/>
          <p:cNvSpPr/>
          <p:nvPr/>
        </p:nvSpPr>
        <p:spPr>
          <a:xfrm>
            <a:off x="9362880" y="5648040"/>
            <a:ext cx="1743480" cy="371880"/>
          </a:xfrm>
          <a:custGeom>
            <a:avLst/>
            <a:gdLst/>
            <a:ahLst/>
            <a:rect l="0" t="0" r="r" b="b"/>
            <a:pathLst>
              <a:path w="4843" h="1033">
                <a:moveTo>
                  <a:pt x="0" y="874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80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4684" y="0"/>
                </a:lnTo>
                <a:cubicBezTo>
                  <a:pt x="4695" y="0"/>
                  <a:pt x="4705" y="1"/>
                  <a:pt x="4715" y="3"/>
                </a:cubicBezTo>
                <a:cubicBezTo>
                  <a:pt x="4725" y="5"/>
                  <a:pt x="4735" y="8"/>
                  <a:pt x="4745" y="12"/>
                </a:cubicBezTo>
                <a:cubicBezTo>
                  <a:pt x="4755" y="16"/>
                  <a:pt x="4764" y="21"/>
                  <a:pt x="4772" y="27"/>
                </a:cubicBezTo>
                <a:cubicBezTo>
                  <a:pt x="4781" y="33"/>
                  <a:pt x="4789" y="39"/>
                  <a:pt x="4796" y="47"/>
                </a:cubicBezTo>
                <a:cubicBezTo>
                  <a:pt x="4804" y="54"/>
                  <a:pt x="4810" y="62"/>
                  <a:pt x="4816" y="71"/>
                </a:cubicBezTo>
                <a:cubicBezTo>
                  <a:pt x="4822" y="80"/>
                  <a:pt x="4827" y="89"/>
                  <a:pt x="4831" y="98"/>
                </a:cubicBezTo>
                <a:cubicBezTo>
                  <a:pt x="4835" y="108"/>
                  <a:pt x="4838" y="118"/>
                  <a:pt x="4840" y="128"/>
                </a:cubicBezTo>
                <a:cubicBezTo>
                  <a:pt x="4842" y="138"/>
                  <a:pt x="4843" y="149"/>
                  <a:pt x="4843" y="159"/>
                </a:cubicBezTo>
                <a:lnTo>
                  <a:pt x="4843" y="874"/>
                </a:lnTo>
                <a:cubicBezTo>
                  <a:pt x="4843" y="885"/>
                  <a:pt x="4842" y="895"/>
                  <a:pt x="4840" y="905"/>
                </a:cubicBezTo>
                <a:cubicBezTo>
                  <a:pt x="4838" y="916"/>
                  <a:pt x="4835" y="926"/>
                  <a:pt x="4831" y="935"/>
                </a:cubicBezTo>
                <a:cubicBezTo>
                  <a:pt x="4827" y="945"/>
                  <a:pt x="4822" y="954"/>
                  <a:pt x="4816" y="963"/>
                </a:cubicBezTo>
                <a:cubicBezTo>
                  <a:pt x="4810" y="971"/>
                  <a:pt x="4804" y="979"/>
                  <a:pt x="4796" y="987"/>
                </a:cubicBezTo>
                <a:cubicBezTo>
                  <a:pt x="4789" y="994"/>
                  <a:pt x="4781" y="1001"/>
                  <a:pt x="4772" y="1006"/>
                </a:cubicBezTo>
                <a:cubicBezTo>
                  <a:pt x="4764" y="1012"/>
                  <a:pt x="4755" y="1017"/>
                  <a:pt x="4745" y="1021"/>
                </a:cubicBezTo>
                <a:cubicBezTo>
                  <a:pt x="4735" y="1025"/>
                  <a:pt x="4725" y="1028"/>
                  <a:pt x="4715" y="1030"/>
                </a:cubicBezTo>
                <a:cubicBezTo>
                  <a:pt x="4705" y="1032"/>
                  <a:pt x="4695" y="1033"/>
                  <a:pt x="4684" y="1033"/>
                </a:cubicBezTo>
                <a:lnTo>
                  <a:pt x="159" y="1033"/>
                </a:lnTo>
                <a:cubicBezTo>
                  <a:pt x="148" y="1033"/>
                  <a:pt x="138" y="1032"/>
                  <a:pt x="128" y="1030"/>
                </a:cubicBezTo>
                <a:cubicBezTo>
                  <a:pt x="118" y="1028"/>
                  <a:pt x="108" y="1025"/>
                  <a:pt x="98" y="1021"/>
                </a:cubicBezTo>
                <a:cubicBezTo>
                  <a:pt x="88" y="1017"/>
                  <a:pt x="79" y="1012"/>
                  <a:pt x="71" y="1006"/>
                </a:cubicBezTo>
                <a:cubicBezTo>
                  <a:pt x="62" y="1001"/>
                  <a:pt x="54" y="994"/>
                  <a:pt x="47" y="987"/>
                </a:cubicBezTo>
                <a:cubicBezTo>
                  <a:pt x="39" y="979"/>
                  <a:pt x="33" y="971"/>
                  <a:pt x="27" y="963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6"/>
                  <a:pt x="5" y="916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7396200" y="5625720"/>
            <a:ext cx="1972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zuletzt 3 Jahre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9459720" y="5696280"/>
            <a:ext cx="15548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Spring Boot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1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638172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3" name=""/>
          <p:cNvSpPr/>
          <p:nvPr/>
        </p:nvSpPr>
        <p:spPr>
          <a:xfrm>
            <a:off x="80445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1" y="36"/>
                </a:lnTo>
                <a:cubicBezTo>
                  <a:pt x="131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4" name=""/>
          <p:cNvSpPr/>
          <p:nvPr/>
        </p:nvSpPr>
        <p:spPr>
          <a:xfrm>
            <a:off x="799236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5" y="222"/>
                </a:moveTo>
                <a:lnTo>
                  <a:pt x="194" y="301"/>
                </a:lnTo>
                <a:cubicBezTo>
                  <a:pt x="194" y="301"/>
                  <a:pt x="115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3" y="97"/>
                  <a:pt x="262" y="76"/>
                </a:cubicBezTo>
                <a:cubicBezTo>
                  <a:pt x="262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657864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816660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428760" y="876240"/>
            <a:ext cx="7676640" cy="509544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 txBox="1"/>
          <p:nvPr/>
        </p:nvSpPr>
        <p:spPr>
          <a:xfrm>
            <a:off x="9282240" y="2810160"/>
            <a:ext cx="18176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TDD, ganz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9282240" y="3362760"/>
            <a:ext cx="1555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einfach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"/>
          <p:cNvSpPr/>
          <p:nvPr/>
        </p:nvSpPr>
        <p:spPr>
          <a:xfrm>
            <a:off x="8892360" y="617364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6"/>
                </a:moveTo>
                <a:lnTo>
                  <a:pt x="131" y="35"/>
                </a:lnTo>
                <a:cubicBezTo>
                  <a:pt x="131" y="35"/>
                  <a:pt x="210" y="-44"/>
                  <a:pt x="289" y="35"/>
                </a:cubicBezTo>
                <a:cubicBezTo>
                  <a:pt x="370" y="116"/>
                  <a:pt x="289" y="195"/>
                  <a:pt x="289" y="195"/>
                </a:cubicBezTo>
                <a:lnTo>
                  <a:pt x="184" y="301"/>
                </a:lnTo>
                <a:cubicBezTo>
                  <a:pt x="184" y="301"/>
                  <a:pt x="104" y="380"/>
                  <a:pt x="25" y="301"/>
                </a:cubicBezTo>
                <a:cubicBezTo>
                  <a:pt x="10" y="286"/>
                  <a:pt x="0" y="266"/>
                  <a:pt x="0" y="266"/>
                </a:cubicBezTo>
                <a:lnTo>
                  <a:pt x="45" y="222"/>
                </a:lnTo>
                <a:cubicBezTo>
                  <a:pt x="45" y="222"/>
                  <a:pt x="43" y="240"/>
                  <a:pt x="64" y="261"/>
                </a:cubicBezTo>
                <a:cubicBezTo>
                  <a:pt x="64" y="261"/>
                  <a:pt x="104" y="301"/>
                  <a:pt x="144" y="261"/>
                </a:cubicBezTo>
                <a:lnTo>
                  <a:pt x="250" y="155"/>
                </a:lnTo>
                <a:cubicBezTo>
                  <a:pt x="250" y="155"/>
                  <a:pt x="289" y="116"/>
                  <a:pt x="250" y="76"/>
                </a:cubicBezTo>
                <a:cubicBezTo>
                  <a:pt x="210" y="35"/>
                  <a:pt x="170" y="76"/>
                  <a:pt x="170" y="76"/>
                </a:cubicBezTo>
                <a:lnTo>
                  <a:pt x="121" y="125"/>
                </a:lnTo>
                <a:cubicBezTo>
                  <a:pt x="121" y="125"/>
                  <a:pt x="96" y="105"/>
                  <a:pt x="46" y="121"/>
                </a:cubicBezTo>
                <a:lnTo>
                  <a:pt x="51" y="116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6" name=""/>
          <p:cNvSpPr/>
          <p:nvPr/>
        </p:nvSpPr>
        <p:spPr>
          <a:xfrm>
            <a:off x="8839800" y="62211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5" y="221"/>
                </a:moveTo>
                <a:lnTo>
                  <a:pt x="195" y="301"/>
                </a:lnTo>
                <a:cubicBezTo>
                  <a:pt x="195" y="301"/>
                  <a:pt x="115" y="380"/>
                  <a:pt x="35" y="301"/>
                </a:cubicBezTo>
                <a:cubicBezTo>
                  <a:pt x="-44" y="221"/>
                  <a:pt x="35" y="141"/>
                  <a:pt x="35" y="141"/>
                </a:cubicBezTo>
                <a:lnTo>
                  <a:pt x="141" y="35"/>
                </a:lnTo>
                <a:cubicBezTo>
                  <a:pt x="141" y="35"/>
                  <a:pt x="222" y="-44"/>
                  <a:pt x="301" y="35"/>
                </a:cubicBezTo>
                <a:cubicBezTo>
                  <a:pt x="316" y="50"/>
                  <a:pt x="325" y="70"/>
                  <a:pt x="325" y="70"/>
                </a:cubicBezTo>
                <a:lnTo>
                  <a:pt x="281" y="114"/>
                </a:lnTo>
                <a:cubicBezTo>
                  <a:pt x="281" y="114"/>
                  <a:pt x="283" y="96"/>
                  <a:pt x="261" y="75"/>
                </a:cubicBezTo>
                <a:cubicBezTo>
                  <a:pt x="261" y="75"/>
                  <a:pt x="222" y="35"/>
                  <a:pt x="182" y="75"/>
                </a:cubicBezTo>
                <a:lnTo>
                  <a:pt x="75" y="181"/>
                </a:lnTo>
                <a:cubicBezTo>
                  <a:pt x="75" y="181"/>
                  <a:pt x="35" y="221"/>
                  <a:pt x="75" y="261"/>
                </a:cubicBezTo>
                <a:cubicBezTo>
                  <a:pt x="115" y="301"/>
                  <a:pt x="156" y="261"/>
                  <a:pt x="156" y="261"/>
                </a:cubicBezTo>
                <a:lnTo>
                  <a:pt x="205" y="211"/>
                </a:lnTo>
                <a:cubicBezTo>
                  <a:pt x="205" y="211"/>
                  <a:pt x="229" y="231"/>
                  <a:pt x="280" y="216"/>
                </a:cubicBezTo>
                <a:lnTo>
                  <a:pt x="275" y="221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7" name=""/>
          <p:cNvSpPr txBox="1"/>
          <p:nvPr/>
        </p:nvSpPr>
        <p:spPr>
          <a:xfrm>
            <a:off x="882000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8" name=""/>
          <p:cNvSpPr/>
          <p:nvPr/>
        </p:nvSpPr>
        <p:spPr>
          <a:xfrm>
            <a:off x="10482840" y="617364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6"/>
                </a:moveTo>
                <a:lnTo>
                  <a:pt x="131" y="35"/>
                </a:lnTo>
                <a:cubicBezTo>
                  <a:pt x="131" y="35"/>
                  <a:pt x="211" y="-44"/>
                  <a:pt x="290" y="35"/>
                </a:cubicBezTo>
                <a:cubicBezTo>
                  <a:pt x="369" y="116"/>
                  <a:pt x="290" y="195"/>
                  <a:pt x="290" y="195"/>
                </a:cubicBezTo>
                <a:lnTo>
                  <a:pt x="184" y="301"/>
                </a:lnTo>
                <a:cubicBezTo>
                  <a:pt x="184" y="301"/>
                  <a:pt x="104" y="380"/>
                  <a:pt x="24" y="301"/>
                </a:cubicBezTo>
                <a:cubicBezTo>
                  <a:pt x="9" y="286"/>
                  <a:pt x="0" y="266"/>
                  <a:pt x="0" y="266"/>
                </a:cubicBezTo>
                <a:lnTo>
                  <a:pt x="45" y="222"/>
                </a:lnTo>
                <a:cubicBezTo>
                  <a:pt x="45" y="222"/>
                  <a:pt x="43" y="240"/>
                  <a:pt x="64" y="261"/>
                </a:cubicBezTo>
                <a:cubicBezTo>
                  <a:pt x="64" y="261"/>
                  <a:pt x="104" y="301"/>
                  <a:pt x="144" y="261"/>
                </a:cubicBezTo>
                <a:lnTo>
                  <a:pt x="250" y="155"/>
                </a:lnTo>
                <a:cubicBezTo>
                  <a:pt x="250" y="155"/>
                  <a:pt x="290" y="116"/>
                  <a:pt x="250" y="76"/>
                </a:cubicBezTo>
                <a:cubicBezTo>
                  <a:pt x="211" y="35"/>
                  <a:pt x="171" y="76"/>
                  <a:pt x="171" y="76"/>
                </a:cubicBezTo>
                <a:lnTo>
                  <a:pt x="122" y="125"/>
                </a:lnTo>
                <a:cubicBezTo>
                  <a:pt x="122" y="125"/>
                  <a:pt x="96" y="105"/>
                  <a:pt x="46" y="121"/>
                </a:cubicBezTo>
                <a:lnTo>
                  <a:pt x="51" y="116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9" name=""/>
          <p:cNvSpPr/>
          <p:nvPr/>
        </p:nvSpPr>
        <p:spPr>
          <a:xfrm>
            <a:off x="10430640" y="62211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1"/>
                </a:moveTo>
                <a:lnTo>
                  <a:pt x="194" y="301"/>
                </a:lnTo>
                <a:cubicBezTo>
                  <a:pt x="194" y="301"/>
                  <a:pt x="114" y="380"/>
                  <a:pt x="35" y="301"/>
                </a:cubicBezTo>
                <a:cubicBezTo>
                  <a:pt x="-44" y="221"/>
                  <a:pt x="35" y="141"/>
                  <a:pt x="35" y="141"/>
                </a:cubicBezTo>
                <a:lnTo>
                  <a:pt x="141" y="35"/>
                </a:lnTo>
                <a:cubicBezTo>
                  <a:pt x="141" y="35"/>
                  <a:pt x="220" y="-44"/>
                  <a:pt x="301" y="35"/>
                </a:cubicBezTo>
                <a:cubicBezTo>
                  <a:pt x="315" y="50"/>
                  <a:pt x="325" y="70"/>
                  <a:pt x="325" y="70"/>
                </a:cubicBezTo>
                <a:lnTo>
                  <a:pt x="280" y="114"/>
                </a:lnTo>
                <a:cubicBezTo>
                  <a:pt x="280" y="114"/>
                  <a:pt x="282" y="96"/>
                  <a:pt x="261" y="75"/>
                </a:cubicBezTo>
                <a:cubicBezTo>
                  <a:pt x="261" y="75"/>
                  <a:pt x="220" y="35"/>
                  <a:pt x="181" y="75"/>
                </a:cubicBezTo>
                <a:lnTo>
                  <a:pt x="75" y="181"/>
                </a:lnTo>
                <a:cubicBezTo>
                  <a:pt x="75" y="181"/>
                  <a:pt x="35" y="221"/>
                  <a:pt x="75" y="261"/>
                </a:cubicBezTo>
                <a:cubicBezTo>
                  <a:pt x="114" y="301"/>
                  <a:pt x="154" y="261"/>
                  <a:pt x="154" y="261"/>
                </a:cubicBezTo>
                <a:lnTo>
                  <a:pt x="203" y="211"/>
                </a:lnTo>
                <a:cubicBezTo>
                  <a:pt x="203" y="211"/>
                  <a:pt x="228" y="231"/>
                  <a:pt x="279" y="216"/>
                </a:cubicBezTo>
                <a:lnTo>
                  <a:pt x="274" y="221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9017280" y="61657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882000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118047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-5040" y="0"/>
            <a:ext cx="12196800" cy="685980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"/>
          <p:cNvSpPr txBox="1"/>
          <p:nvPr/>
        </p:nvSpPr>
        <p:spPr>
          <a:xfrm>
            <a:off x="482760" y="6423120"/>
            <a:ext cx="309204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https://substack.com/home/post/p-139601698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1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6553080" y="838080"/>
            <a:ext cx="5181120" cy="518112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 txBox="1"/>
          <p:nvPr/>
        </p:nvSpPr>
        <p:spPr>
          <a:xfrm>
            <a:off x="747720" y="3086280"/>
            <a:ext cx="33562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7 Irrtümer von TDD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2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LibreOffice/24.8.2.1$MacOSX_AARCH64 LibreOffice_project/0f794b6e29741098670a3b95d60478a65d05ef13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cp:revision>0</cp:revision>
  <dc:subject/>
  <dc:title/>
</cp:coreProperties>
</file>